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319" r:id="rId2"/>
    <p:sldId id="257" r:id="rId3"/>
    <p:sldId id="322" r:id="rId4"/>
    <p:sldId id="260" r:id="rId5"/>
    <p:sldId id="264" r:id="rId6"/>
    <p:sldId id="262" r:id="rId7"/>
    <p:sldId id="269" r:id="rId8"/>
    <p:sldId id="323" r:id="rId9"/>
    <p:sldId id="324" r:id="rId10"/>
    <p:sldId id="325" r:id="rId11"/>
    <p:sldId id="326" r:id="rId12"/>
    <p:sldId id="327" r:id="rId13"/>
    <p:sldId id="328" r:id="rId14"/>
    <p:sldId id="329" r:id="rId15"/>
    <p:sldId id="330" r:id="rId16"/>
    <p:sldId id="331" r:id="rId17"/>
    <p:sldId id="335" r:id="rId18"/>
    <p:sldId id="332" r:id="rId19"/>
    <p:sldId id="333" r:id="rId20"/>
    <p:sldId id="336" r:id="rId21"/>
    <p:sldId id="337" r:id="rId22"/>
    <p:sldId id="338" r:id="rId23"/>
    <p:sldId id="339" r:id="rId24"/>
    <p:sldId id="275" r:id="rId25"/>
    <p:sldId id="304" r:id="rId26"/>
    <p:sldId id="313" r:id="rId27"/>
    <p:sldId id="276" r:id="rId28"/>
    <p:sldId id="279" r:id="rId29"/>
    <p:sldId id="303" r:id="rId30"/>
    <p:sldId id="305" r:id="rId31"/>
    <p:sldId id="334" r:id="rId32"/>
    <p:sldId id="28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4" autoAdjust="0"/>
    <p:restoredTop sz="94624" autoAdjust="0"/>
  </p:normalViewPr>
  <p:slideViewPr>
    <p:cSldViewPr>
      <p:cViewPr>
        <p:scale>
          <a:sx n="70" d="100"/>
          <a:sy n="70" d="100"/>
        </p:scale>
        <p:origin x="-2160"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6B5D62-7173-43CA-BD85-4C37C5603AA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6E290C26-A708-4F09-9510-25CC0453180D}">
      <dgm:prSet phldrT="[Текст]" custT="1"/>
      <dgm:spPr/>
      <dgm:t>
        <a:bodyPr/>
        <a:lstStyle/>
        <a:p>
          <a:r>
            <a:rPr lang="ro-RO" sz="2400" b="1" dirty="0" smtClean="0">
              <a:solidFill>
                <a:srgbClr val="FF0000"/>
              </a:solidFill>
            </a:rPr>
            <a:t>Identificarea persoanei</a:t>
          </a:r>
          <a:endParaRPr lang="ru-RU" sz="2400" b="1" dirty="0">
            <a:solidFill>
              <a:srgbClr val="FF0000"/>
            </a:solidFill>
          </a:endParaRPr>
        </a:p>
      </dgm:t>
    </dgm:pt>
    <dgm:pt modelId="{A1D9DB24-2821-4831-B6F4-36CE640661D7}" type="parTrans" cxnId="{81AED53E-F5BE-4F71-86C8-DB96E734E11A}">
      <dgm:prSet/>
      <dgm:spPr/>
      <dgm:t>
        <a:bodyPr/>
        <a:lstStyle/>
        <a:p>
          <a:endParaRPr lang="ru-RU"/>
        </a:p>
      </dgm:t>
    </dgm:pt>
    <dgm:pt modelId="{50E0FAF9-4FC9-4D61-B014-2E6BB5154DA2}" type="sibTrans" cxnId="{81AED53E-F5BE-4F71-86C8-DB96E734E11A}">
      <dgm:prSet/>
      <dgm:spPr/>
      <dgm:t>
        <a:bodyPr/>
        <a:lstStyle/>
        <a:p>
          <a:endParaRPr lang="ru-RU"/>
        </a:p>
      </dgm:t>
    </dgm:pt>
    <dgm:pt modelId="{F065DFEF-ABE3-4AAE-96F6-0B3F9B7CC6DE}">
      <dgm:prSet phldrT="[Текст]" custT="1"/>
      <dgm:spPr/>
      <dgm:t>
        <a:bodyPr/>
        <a:lstStyle/>
        <a:p>
          <a:r>
            <a:rPr lang="ro-RO" sz="2400" dirty="0" smtClean="0"/>
            <a:t>Discuţia prealabilă (conlucrarea cu autorităţile publice locale)</a:t>
          </a:r>
          <a:endParaRPr lang="ru-RU" sz="2400" dirty="0"/>
        </a:p>
      </dgm:t>
    </dgm:pt>
    <dgm:pt modelId="{9081A2A7-B132-4F60-BE27-66C69721746E}" type="parTrans" cxnId="{4D5A8A17-87E0-40C3-900B-709127971316}">
      <dgm:prSet/>
      <dgm:spPr/>
      <dgm:t>
        <a:bodyPr/>
        <a:lstStyle/>
        <a:p>
          <a:endParaRPr lang="ru-RU"/>
        </a:p>
      </dgm:t>
    </dgm:pt>
    <dgm:pt modelId="{F7AB0022-FCD2-4ED1-B677-950FB89C236E}" type="sibTrans" cxnId="{4D5A8A17-87E0-40C3-900B-709127971316}">
      <dgm:prSet/>
      <dgm:spPr/>
      <dgm:t>
        <a:bodyPr/>
        <a:lstStyle/>
        <a:p>
          <a:endParaRPr lang="ru-RU"/>
        </a:p>
      </dgm:t>
    </dgm:pt>
    <dgm:pt modelId="{19746422-AE6E-4CA8-8FD9-9FCFFE5E04AB}">
      <dgm:prSet phldrT="[Текст]" custT="1"/>
      <dgm:spPr/>
      <dgm:t>
        <a:bodyPr/>
        <a:lstStyle/>
        <a:p>
          <a:r>
            <a:rPr lang="ro-RO" sz="2400" b="1" dirty="0" smtClean="0">
              <a:solidFill>
                <a:srgbClr val="FF0000"/>
              </a:solidFill>
            </a:rPr>
            <a:t>Acumularea materialului documentar:  </a:t>
          </a:r>
          <a:r>
            <a:rPr lang="ro-RO" sz="2100" dirty="0" smtClean="0"/>
            <a:t>fotografii, documente din arhiva familiei</a:t>
          </a:r>
          <a:endParaRPr lang="ru-RU" sz="2100" dirty="0"/>
        </a:p>
      </dgm:t>
    </dgm:pt>
    <dgm:pt modelId="{33F8F793-D432-4C76-A1B7-E138FCE48DA7}" type="parTrans" cxnId="{CD9D0621-1797-430C-9FED-D0D090FEE01A}">
      <dgm:prSet/>
      <dgm:spPr/>
      <dgm:t>
        <a:bodyPr/>
        <a:lstStyle/>
        <a:p>
          <a:endParaRPr lang="ru-RU"/>
        </a:p>
      </dgm:t>
    </dgm:pt>
    <dgm:pt modelId="{9829F166-50FE-4843-AB2D-67A8F6557A03}" type="sibTrans" cxnId="{CD9D0621-1797-430C-9FED-D0D090FEE01A}">
      <dgm:prSet/>
      <dgm:spPr/>
      <dgm:t>
        <a:bodyPr/>
        <a:lstStyle/>
        <a:p>
          <a:endParaRPr lang="ru-RU"/>
        </a:p>
      </dgm:t>
    </dgm:pt>
    <dgm:pt modelId="{5C74F131-C5ED-4A52-B3AC-EB177839ECE9}">
      <dgm:prSet phldrT="[Текст]" custT="1"/>
      <dgm:spPr/>
      <dgm:t>
        <a:bodyPr/>
        <a:lstStyle/>
        <a:p>
          <a:r>
            <a:rPr lang="ro-RO" sz="1800" dirty="0" smtClean="0"/>
            <a:t>Selectarea informaţiei</a:t>
          </a:r>
          <a:endParaRPr lang="ru-RU" sz="1800" dirty="0"/>
        </a:p>
      </dgm:t>
    </dgm:pt>
    <dgm:pt modelId="{D1BC7C43-D805-4E6C-B61E-8BC9B7529917}" type="parTrans" cxnId="{737FC80B-2F45-41DB-8BFF-3E0F030E496F}">
      <dgm:prSet/>
      <dgm:spPr/>
      <dgm:t>
        <a:bodyPr/>
        <a:lstStyle/>
        <a:p>
          <a:endParaRPr lang="ru-RU"/>
        </a:p>
      </dgm:t>
    </dgm:pt>
    <dgm:pt modelId="{812AF041-A5B1-45E8-8B9F-0E79676C7316}" type="sibTrans" cxnId="{737FC80B-2F45-41DB-8BFF-3E0F030E496F}">
      <dgm:prSet/>
      <dgm:spPr/>
      <dgm:t>
        <a:bodyPr/>
        <a:lstStyle/>
        <a:p>
          <a:endParaRPr lang="ru-RU"/>
        </a:p>
      </dgm:t>
    </dgm:pt>
    <dgm:pt modelId="{DFAD8F98-E49A-4398-9876-983C802DAB35}">
      <dgm:prSet phldrT="[Текст]"/>
      <dgm:spPr/>
      <dgm:t>
        <a:bodyPr/>
        <a:lstStyle/>
        <a:p>
          <a:r>
            <a:rPr lang="ro-RO" b="1" dirty="0" smtClean="0">
              <a:solidFill>
                <a:srgbClr val="FF0000"/>
              </a:solidFill>
            </a:rPr>
            <a:t>Realizarea interviului </a:t>
          </a:r>
          <a:endParaRPr lang="ru-RU" b="1" dirty="0">
            <a:solidFill>
              <a:srgbClr val="FF0000"/>
            </a:solidFill>
          </a:endParaRPr>
        </a:p>
      </dgm:t>
    </dgm:pt>
    <dgm:pt modelId="{0C043745-8901-454E-B623-E986845E5C93}" type="parTrans" cxnId="{A7A439A9-26A9-4E55-9785-FD1640193558}">
      <dgm:prSet/>
      <dgm:spPr/>
      <dgm:t>
        <a:bodyPr/>
        <a:lstStyle/>
        <a:p>
          <a:endParaRPr lang="ru-RU"/>
        </a:p>
      </dgm:t>
    </dgm:pt>
    <dgm:pt modelId="{7C6E2480-D529-45FE-9CC2-4A3A41A33DC7}" type="sibTrans" cxnId="{A7A439A9-26A9-4E55-9785-FD1640193558}">
      <dgm:prSet/>
      <dgm:spPr/>
      <dgm:t>
        <a:bodyPr/>
        <a:lstStyle/>
        <a:p>
          <a:endParaRPr lang="ru-RU"/>
        </a:p>
      </dgm:t>
    </dgm:pt>
    <dgm:pt modelId="{9C6E5AD1-E434-452C-B067-AA7FDA2DC042}">
      <dgm:prSet phldrT="[Текст]"/>
      <dgm:spPr/>
      <dgm:t>
        <a:bodyPr/>
        <a:lstStyle/>
        <a:p>
          <a:r>
            <a:rPr lang="ro-RO" dirty="0" smtClean="0"/>
            <a:t>Respectarea principiilor metodologice stabilite anterior</a:t>
          </a:r>
          <a:endParaRPr lang="ru-RU" dirty="0"/>
        </a:p>
      </dgm:t>
    </dgm:pt>
    <dgm:pt modelId="{E8E52084-5681-42AB-BB47-533AACF2C88C}" type="parTrans" cxnId="{BC62B960-7D06-441B-89E2-1AD1B86B52E5}">
      <dgm:prSet/>
      <dgm:spPr/>
      <dgm:t>
        <a:bodyPr/>
        <a:lstStyle/>
        <a:p>
          <a:endParaRPr lang="ru-RU"/>
        </a:p>
      </dgm:t>
    </dgm:pt>
    <dgm:pt modelId="{8F9435CD-84AF-4F5D-9757-0342C6A4DBA4}" type="sibTrans" cxnId="{BC62B960-7D06-441B-89E2-1AD1B86B52E5}">
      <dgm:prSet/>
      <dgm:spPr/>
      <dgm:t>
        <a:bodyPr/>
        <a:lstStyle/>
        <a:p>
          <a:endParaRPr lang="ru-RU"/>
        </a:p>
      </dgm:t>
    </dgm:pt>
    <dgm:pt modelId="{0365B91A-CEF7-4529-B9E4-6A7EDEB8A2D6}">
      <dgm:prSet phldrT="[Текст]"/>
      <dgm:spPr/>
      <dgm:t>
        <a:bodyPr/>
        <a:lstStyle/>
        <a:p>
          <a:r>
            <a:rPr lang="ro-RO" dirty="0" smtClean="0"/>
            <a:t>transmiterea dreptului de a  publica şi pune în circuitul ştiinţific informaţia relatată</a:t>
          </a:r>
          <a:endParaRPr lang="ru-RU" dirty="0"/>
        </a:p>
      </dgm:t>
    </dgm:pt>
    <dgm:pt modelId="{7FF20C56-4856-40F4-87D6-BCCCE68AA857}" type="parTrans" cxnId="{C2F1FC16-7DEC-4697-88FC-3FCFB7F59496}">
      <dgm:prSet/>
      <dgm:spPr/>
      <dgm:t>
        <a:bodyPr/>
        <a:lstStyle/>
        <a:p>
          <a:endParaRPr lang="ru-RU"/>
        </a:p>
      </dgm:t>
    </dgm:pt>
    <dgm:pt modelId="{2B279DDA-88AB-4254-B0ED-018F7A44BD24}" type="sibTrans" cxnId="{C2F1FC16-7DEC-4697-88FC-3FCFB7F59496}">
      <dgm:prSet/>
      <dgm:spPr/>
      <dgm:t>
        <a:bodyPr/>
        <a:lstStyle/>
        <a:p>
          <a:endParaRPr lang="ru-RU"/>
        </a:p>
      </dgm:t>
    </dgm:pt>
    <dgm:pt modelId="{B374E859-48C1-4CA0-8CCE-738BF52EA3DA}">
      <dgm:prSet phldrT="[Текст]" custT="1"/>
      <dgm:spPr/>
      <dgm:t>
        <a:bodyPr/>
        <a:lstStyle/>
        <a:p>
          <a:r>
            <a:rPr lang="ro-RO" sz="2400" dirty="0" smtClean="0"/>
            <a:t>Identificarea cazului în “Cartea memoriei” </a:t>
          </a:r>
          <a:endParaRPr lang="ru-RU" sz="2400" dirty="0"/>
        </a:p>
      </dgm:t>
    </dgm:pt>
    <dgm:pt modelId="{846CEDC1-5FFA-4A14-BB56-7D45292B6130}" type="parTrans" cxnId="{6A0044EB-F327-4D6F-9483-803A69633389}">
      <dgm:prSet/>
      <dgm:spPr/>
      <dgm:t>
        <a:bodyPr/>
        <a:lstStyle/>
        <a:p>
          <a:endParaRPr lang="ru-RU"/>
        </a:p>
      </dgm:t>
    </dgm:pt>
    <dgm:pt modelId="{06C64F0F-506E-4699-BC54-D66487CBC54A}" type="sibTrans" cxnId="{6A0044EB-F327-4D6F-9483-803A69633389}">
      <dgm:prSet/>
      <dgm:spPr/>
      <dgm:t>
        <a:bodyPr/>
        <a:lstStyle/>
        <a:p>
          <a:endParaRPr lang="ru-RU"/>
        </a:p>
      </dgm:t>
    </dgm:pt>
    <dgm:pt modelId="{1A698AE9-4503-4723-8BC6-857D3084DEE7}">
      <dgm:prSet phldrT="[Текст]" custT="1"/>
      <dgm:spPr/>
      <dgm:t>
        <a:bodyPr/>
        <a:lstStyle/>
        <a:p>
          <a:r>
            <a:rPr lang="ro-RO" sz="1800" dirty="0" smtClean="0"/>
            <a:t>Scanarea documentelor</a:t>
          </a:r>
          <a:endParaRPr lang="ru-RU" sz="1800" dirty="0"/>
        </a:p>
      </dgm:t>
    </dgm:pt>
    <dgm:pt modelId="{EA8F55D4-E3D7-46CF-AA98-78C371CAFF14}" type="parTrans" cxnId="{0763CADB-9BBB-40F9-A50E-8EBCDB1A7A58}">
      <dgm:prSet/>
      <dgm:spPr/>
      <dgm:t>
        <a:bodyPr/>
        <a:lstStyle/>
        <a:p>
          <a:endParaRPr lang="ru-RU"/>
        </a:p>
      </dgm:t>
    </dgm:pt>
    <dgm:pt modelId="{D3611A84-7510-4FE6-AA98-ED91D7AE3068}" type="sibTrans" cxnId="{0763CADB-9BBB-40F9-A50E-8EBCDB1A7A58}">
      <dgm:prSet/>
      <dgm:spPr/>
      <dgm:t>
        <a:bodyPr/>
        <a:lstStyle/>
        <a:p>
          <a:endParaRPr lang="ru-RU"/>
        </a:p>
      </dgm:t>
    </dgm:pt>
    <dgm:pt modelId="{9612AE8C-2D17-49C8-9BD7-B7C7580A576A}">
      <dgm:prSet phldrT="[Текст]" custT="1"/>
      <dgm:spPr/>
      <dgm:t>
        <a:bodyPr/>
        <a:lstStyle/>
        <a:p>
          <a:r>
            <a:rPr lang="ro-RO" sz="1800" dirty="0" smtClean="0"/>
            <a:t>Elaborarea Fişei fotografiei</a:t>
          </a:r>
          <a:endParaRPr lang="ru-RU" sz="1800" dirty="0"/>
        </a:p>
      </dgm:t>
    </dgm:pt>
    <dgm:pt modelId="{54A224B0-0454-4142-AF7F-FA6304E6BA1B}" type="parTrans" cxnId="{565FDBB1-574C-4808-B15C-0B94A7EF6DB3}">
      <dgm:prSet/>
      <dgm:spPr/>
      <dgm:t>
        <a:bodyPr/>
        <a:lstStyle/>
        <a:p>
          <a:endParaRPr lang="ru-RU"/>
        </a:p>
      </dgm:t>
    </dgm:pt>
    <dgm:pt modelId="{456762CF-F299-46FC-91CE-351A1A833D24}" type="sibTrans" cxnId="{565FDBB1-574C-4808-B15C-0B94A7EF6DB3}">
      <dgm:prSet/>
      <dgm:spPr/>
      <dgm:t>
        <a:bodyPr/>
        <a:lstStyle/>
        <a:p>
          <a:endParaRPr lang="ru-RU"/>
        </a:p>
      </dgm:t>
    </dgm:pt>
    <dgm:pt modelId="{3CEFE53F-5EDA-4A6C-BA24-A8CEC9772C05}" type="pres">
      <dgm:prSet presAssocID="{3E6B5D62-7173-43CA-BD85-4C37C5603AA4}" presName="Name0" presStyleCnt="0">
        <dgm:presLayoutVars>
          <dgm:dir/>
          <dgm:resizeHandles val="exact"/>
        </dgm:presLayoutVars>
      </dgm:prSet>
      <dgm:spPr/>
      <dgm:t>
        <a:bodyPr/>
        <a:lstStyle/>
        <a:p>
          <a:endParaRPr lang="ru-RU"/>
        </a:p>
      </dgm:t>
    </dgm:pt>
    <dgm:pt modelId="{2CAD601A-C632-418C-9BC2-658DC5638F6D}" type="pres">
      <dgm:prSet presAssocID="{6E290C26-A708-4F09-9510-25CC0453180D}" presName="node" presStyleLbl="node1" presStyleIdx="0" presStyleCnt="3">
        <dgm:presLayoutVars>
          <dgm:bulletEnabled val="1"/>
        </dgm:presLayoutVars>
      </dgm:prSet>
      <dgm:spPr/>
      <dgm:t>
        <a:bodyPr/>
        <a:lstStyle/>
        <a:p>
          <a:endParaRPr lang="ru-RU"/>
        </a:p>
      </dgm:t>
    </dgm:pt>
    <dgm:pt modelId="{CDBF689F-605E-427B-86F3-647015E6BF1A}" type="pres">
      <dgm:prSet presAssocID="{50E0FAF9-4FC9-4D61-B014-2E6BB5154DA2}" presName="sibTrans" presStyleCnt="0"/>
      <dgm:spPr/>
    </dgm:pt>
    <dgm:pt modelId="{26A3F31F-D5FB-4BA8-B0E0-6371E4D2DE27}" type="pres">
      <dgm:prSet presAssocID="{19746422-AE6E-4CA8-8FD9-9FCFFE5E04AB}" presName="node" presStyleLbl="node1" presStyleIdx="1" presStyleCnt="3">
        <dgm:presLayoutVars>
          <dgm:bulletEnabled val="1"/>
        </dgm:presLayoutVars>
      </dgm:prSet>
      <dgm:spPr/>
      <dgm:t>
        <a:bodyPr/>
        <a:lstStyle/>
        <a:p>
          <a:endParaRPr lang="ru-RU"/>
        </a:p>
      </dgm:t>
    </dgm:pt>
    <dgm:pt modelId="{F5AA4677-F512-4C5F-A3D2-5543215C06BC}" type="pres">
      <dgm:prSet presAssocID="{9829F166-50FE-4843-AB2D-67A8F6557A03}" presName="sibTrans" presStyleCnt="0"/>
      <dgm:spPr/>
    </dgm:pt>
    <dgm:pt modelId="{7201EDF6-E420-41A7-AC02-8CB1E1B0644B}" type="pres">
      <dgm:prSet presAssocID="{DFAD8F98-E49A-4398-9876-983C802DAB35}" presName="node" presStyleLbl="node1" presStyleIdx="2" presStyleCnt="3">
        <dgm:presLayoutVars>
          <dgm:bulletEnabled val="1"/>
        </dgm:presLayoutVars>
      </dgm:prSet>
      <dgm:spPr/>
      <dgm:t>
        <a:bodyPr/>
        <a:lstStyle/>
        <a:p>
          <a:endParaRPr lang="ru-RU"/>
        </a:p>
      </dgm:t>
    </dgm:pt>
  </dgm:ptLst>
  <dgm:cxnLst>
    <dgm:cxn modelId="{565FDBB1-574C-4808-B15C-0B94A7EF6DB3}" srcId="{19746422-AE6E-4CA8-8FD9-9FCFFE5E04AB}" destId="{9612AE8C-2D17-49C8-9BD7-B7C7580A576A}" srcOrd="2" destOrd="0" parTransId="{54A224B0-0454-4142-AF7F-FA6304E6BA1B}" sibTransId="{456762CF-F299-46FC-91CE-351A1A833D24}"/>
    <dgm:cxn modelId="{A7A439A9-26A9-4E55-9785-FD1640193558}" srcId="{3E6B5D62-7173-43CA-BD85-4C37C5603AA4}" destId="{DFAD8F98-E49A-4398-9876-983C802DAB35}" srcOrd="2" destOrd="0" parTransId="{0C043745-8901-454E-B623-E986845E5C93}" sibTransId="{7C6E2480-D529-45FE-9CC2-4A3A41A33DC7}"/>
    <dgm:cxn modelId="{CD9D0621-1797-430C-9FED-D0D090FEE01A}" srcId="{3E6B5D62-7173-43CA-BD85-4C37C5603AA4}" destId="{19746422-AE6E-4CA8-8FD9-9FCFFE5E04AB}" srcOrd="1" destOrd="0" parTransId="{33F8F793-D432-4C76-A1B7-E138FCE48DA7}" sibTransId="{9829F166-50FE-4843-AB2D-67A8F6557A03}"/>
    <dgm:cxn modelId="{81AED53E-F5BE-4F71-86C8-DB96E734E11A}" srcId="{3E6B5D62-7173-43CA-BD85-4C37C5603AA4}" destId="{6E290C26-A708-4F09-9510-25CC0453180D}" srcOrd="0" destOrd="0" parTransId="{A1D9DB24-2821-4831-B6F4-36CE640661D7}" sibTransId="{50E0FAF9-4FC9-4D61-B014-2E6BB5154DA2}"/>
    <dgm:cxn modelId="{E7A58ACC-F9B1-4304-8A9D-1A6561AD1699}" type="presOf" srcId="{19746422-AE6E-4CA8-8FD9-9FCFFE5E04AB}" destId="{26A3F31F-D5FB-4BA8-B0E0-6371E4D2DE27}" srcOrd="0" destOrd="0" presId="urn:microsoft.com/office/officeart/2005/8/layout/hList6"/>
    <dgm:cxn modelId="{D8ECDB4F-56D6-4C45-B055-B3DB43D93F87}" type="presOf" srcId="{9612AE8C-2D17-49C8-9BD7-B7C7580A576A}" destId="{26A3F31F-D5FB-4BA8-B0E0-6371E4D2DE27}" srcOrd="0" destOrd="3" presId="urn:microsoft.com/office/officeart/2005/8/layout/hList6"/>
    <dgm:cxn modelId="{37C95712-07C6-4E1A-A560-64786442EC97}" type="presOf" srcId="{F065DFEF-ABE3-4AAE-96F6-0B3F9B7CC6DE}" destId="{2CAD601A-C632-418C-9BC2-658DC5638F6D}" srcOrd="0" destOrd="1" presId="urn:microsoft.com/office/officeart/2005/8/layout/hList6"/>
    <dgm:cxn modelId="{85C65D75-32A0-450A-8175-EB1561A94028}" type="presOf" srcId="{6E290C26-A708-4F09-9510-25CC0453180D}" destId="{2CAD601A-C632-418C-9BC2-658DC5638F6D}" srcOrd="0" destOrd="0" presId="urn:microsoft.com/office/officeart/2005/8/layout/hList6"/>
    <dgm:cxn modelId="{6CF6D723-5991-4978-8131-6BC6E0B3349F}" type="presOf" srcId="{3E6B5D62-7173-43CA-BD85-4C37C5603AA4}" destId="{3CEFE53F-5EDA-4A6C-BA24-A8CEC9772C05}" srcOrd="0" destOrd="0" presId="urn:microsoft.com/office/officeart/2005/8/layout/hList6"/>
    <dgm:cxn modelId="{198E5A8C-8FE8-4F28-AAC4-C488F9CEC9A5}" type="presOf" srcId="{1A698AE9-4503-4723-8BC6-857D3084DEE7}" destId="{26A3F31F-D5FB-4BA8-B0E0-6371E4D2DE27}" srcOrd="0" destOrd="2" presId="urn:microsoft.com/office/officeart/2005/8/layout/hList6"/>
    <dgm:cxn modelId="{C2F1FC16-7DEC-4697-88FC-3FCFB7F59496}" srcId="{DFAD8F98-E49A-4398-9876-983C802DAB35}" destId="{0365B91A-CEF7-4529-B9E4-6A7EDEB8A2D6}" srcOrd="1" destOrd="0" parTransId="{7FF20C56-4856-40F4-87D6-BCCCE68AA857}" sibTransId="{2B279DDA-88AB-4254-B0ED-018F7A44BD24}"/>
    <dgm:cxn modelId="{6D55A048-52FC-46A9-AD18-3EC044018176}" type="presOf" srcId="{B374E859-48C1-4CA0-8CCE-738BF52EA3DA}" destId="{2CAD601A-C632-418C-9BC2-658DC5638F6D}" srcOrd="0" destOrd="2" presId="urn:microsoft.com/office/officeart/2005/8/layout/hList6"/>
    <dgm:cxn modelId="{737FC80B-2F45-41DB-8BFF-3E0F030E496F}" srcId="{19746422-AE6E-4CA8-8FD9-9FCFFE5E04AB}" destId="{5C74F131-C5ED-4A52-B3AC-EB177839ECE9}" srcOrd="0" destOrd="0" parTransId="{D1BC7C43-D805-4E6C-B61E-8BC9B7529917}" sibTransId="{812AF041-A5B1-45E8-8B9F-0E79676C7316}"/>
    <dgm:cxn modelId="{6A0044EB-F327-4D6F-9483-803A69633389}" srcId="{6E290C26-A708-4F09-9510-25CC0453180D}" destId="{B374E859-48C1-4CA0-8CCE-738BF52EA3DA}" srcOrd="1" destOrd="0" parTransId="{846CEDC1-5FFA-4A14-BB56-7D45292B6130}" sibTransId="{06C64F0F-506E-4699-BC54-D66487CBC54A}"/>
    <dgm:cxn modelId="{79385D0B-4A06-4BF1-8D5C-1DCEF8429497}" type="presOf" srcId="{0365B91A-CEF7-4529-B9E4-6A7EDEB8A2D6}" destId="{7201EDF6-E420-41A7-AC02-8CB1E1B0644B}" srcOrd="0" destOrd="2" presId="urn:microsoft.com/office/officeart/2005/8/layout/hList6"/>
    <dgm:cxn modelId="{4D5A8A17-87E0-40C3-900B-709127971316}" srcId="{6E290C26-A708-4F09-9510-25CC0453180D}" destId="{F065DFEF-ABE3-4AAE-96F6-0B3F9B7CC6DE}" srcOrd="0" destOrd="0" parTransId="{9081A2A7-B132-4F60-BE27-66C69721746E}" sibTransId="{F7AB0022-FCD2-4ED1-B677-950FB89C236E}"/>
    <dgm:cxn modelId="{A420573F-3528-4C0C-A19B-CCE246A9B6B0}" type="presOf" srcId="{9C6E5AD1-E434-452C-B067-AA7FDA2DC042}" destId="{7201EDF6-E420-41A7-AC02-8CB1E1B0644B}" srcOrd="0" destOrd="1" presId="urn:microsoft.com/office/officeart/2005/8/layout/hList6"/>
    <dgm:cxn modelId="{0763CADB-9BBB-40F9-A50E-8EBCDB1A7A58}" srcId="{19746422-AE6E-4CA8-8FD9-9FCFFE5E04AB}" destId="{1A698AE9-4503-4723-8BC6-857D3084DEE7}" srcOrd="1" destOrd="0" parTransId="{EA8F55D4-E3D7-46CF-AA98-78C371CAFF14}" sibTransId="{D3611A84-7510-4FE6-AA98-ED91D7AE3068}"/>
    <dgm:cxn modelId="{BC62B960-7D06-441B-89E2-1AD1B86B52E5}" srcId="{DFAD8F98-E49A-4398-9876-983C802DAB35}" destId="{9C6E5AD1-E434-452C-B067-AA7FDA2DC042}" srcOrd="0" destOrd="0" parTransId="{E8E52084-5681-42AB-BB47-533AACF2C88C}" sibTransId="{8F9435CD-84AF-4F5D-9757-0342C6A4DBA4}"/>
    <dgm:cxn modelId="{7458EAF1-B89B-48D9-89E3-08607E7AFED3}" type="presOf" srcId="{5C74F131-C5ED-4A52-B3AC-EB177839ECE9}" destId="{26A3F31F-D5FB-4BA8-B0E0-6371E4D2DE27}" srcOrd="0" destOrd="1" presId="urn:microsoft.com/office/officeart/2005/8/layout/hList6"/>
    <dgm:cxn modelId="{2BF4DFBD-4CAE-4B20-BE7E-4BE217589B23}" type="presOf" srcId="{DFAD8F98-E49A-4398-9876-983C802DAB35}" destId="{7201EDF6-E420-41A7-AC02-8CB1E1B0644B}" srcOrd="0" destOrd="0" presId="urn:microsoft.com/office/officeart/2005/8/layout/hList6"/>
    <dgm:cxn modelId="{189B9F4D-C4BF-444E-B823-AE70A011E903}" type="presParOf" srcId="{3CEFE53F-5EDA-4A6C-BA24-A8CEC9772C05}" destId="{2CAD601A-C632-418C-9BC2-658DC5638F6D}" srcOrd="0" destOrd="0" presId="urn:microsoft.com/office/officeart/2005/8/layout/hList6"/>
    <dgm:cxn modelId="{F1939EC0-8DEB-4687-A792-A44A1C45DE52}" type="presParOf" srcId="{3CEFE53F-5EDA-4A6C-BA24-A8CEC9772C05}" destId="{CDBF689F-605E-427B-86F3-647015E6BF1A}" srcOrd="1" destOrd="0" presId="urn:microsoft.com/office/officeart/2005/8/layout/hList6"/>
    <dgm:cxn modelId="{F2C91575-8E83-4531-B4A4-F6AAADD9FCD5}" type="presParOf" srcId="{3CEFE53F-5EDA-4A6C-BA24-A8CEC9772C05}" destId="{26A3F31F-D5FB-4BA8-B0E0-6371E4D2DE27}" srcOrd="2" destOrd="0" presId="urn:microsoft.com/office/officeart/2005/8/layout/hList6"/>
    <dgm:cxn modelId="{2A831516-0178-44AC-A0AA-5984AC65027B}" type="presParOf" srcId="{3CEFE53F-5EDA-4A6C-BA24-A8CEC9772C05}" destId="{F5AA4677-F512-4C5F-A3D2-5543215C06BC}" srcOrd="3" destOrd="0" presId="urn:microsoft.com/office/officeart/2005/8/layout/hList6"/>
    <dgm:cxn modelId="{D05EB65C-D51B-48C0-910B-2050716C3687}" type="presParOf" srcId="{3CEFE53F-5EDA-4A6C-BA24-A8CEC9772C05}" destId="{7201EDF6-E420-41A7-AC02-8CB1E1B0644B}"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AD601A-C632-418C-9BC2-658DC5638F6D}">
      <dsp:nvSpPr>
        <dsp:cNvPr id="0" name=""/>
        <dsp:cNvSpPr/>
      </dsp:nvSpPr>
      <dsp:spPr>
        <a:xfrm rot="16200000">
          <a:off x="-1542007" y="1542953"/>
          <a:ext cx="5544616" cy="245870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ro-RO" sz="2400" b="1" kern="1200" dirty="0" smtClean="0">
              <a:solidFill>
                <a:srgbClr val="FF0000"/>
              </a:solidFill>
            </a:rPr>
            <a:t>Identificarea persoanei</a:t>
          </a:r>
          <a:endParaRPr lang="ru-RU" sz="2400" b="1" kern="1200" dirty="0">
            <a:solidFill>
              <a:srgbClr val="FF0000"/>
            </a:solidFill>
          </a:endParaRPr>
        </a:p>
        <a:p>
          <a:pPr marL="228600" lvl="1" indent="-228600" algn="l" defTabSz="1066800">
            <a:lnSpc>
              <a:spcPct val="90000"/>
            </a:lnSpc>
            <a:spcBef>
              <a:spcPct val="0"/>
            </a:spcBef>
            <a:spcAft>
              <a:spcPct val="15000"/>
            </a:spcAft>
            <a:buChar char="••"/>
          </a:pPr>
          <a:r>
            <a:rPr lang="ro-RO" sz="2400" kern="1200" dirty="0" smtClean="0"/>
            <a:t>Discuţia prealabilă (conlucrarea cu autorităţile publice locale)</a:t>
          </a:r>
          <a:endParaRPr lang="ru-RU" sz="2400" kern="1200" dirty="0"/>
        </a:p>
        <a:p>
          <a:pPr marL="228600" lvl="1" indent="-228600" algn="l" defTabSz="1066800">
            <a:lnSpc>
              <a:spcPct val="90000"/>
            </a:lnSpc>
            <a:spcBef>
              <a:spcPct val="0"/>
            </a:spcBef>
            <a:spcAft>
              <a:spcPct val="15000"/>
            </a:spcAft>
            <a:buChar char="••"/>
          </a:pPr>
          <a:r>
            <a:rPr lang="ro-RO" sz="2400" kern="1200" dirty="0" smtClean="0"/>
            <a:t>Identificarea cazului în “Cartea memoriei” </a:t>
          </a:r>
          <a:endParaRPr lang="ru-RU" sz="2400" kern="1200" dirty="0"/>
        </a:p>
      </dsp:txBody>
      <dsp:txXfrm rot="16200000">
        <a:off x="-1542007" y="1542953"/>
        <a:ext cx="5544616" cy="2458709"/>
      </dsp:txXfrm>
    </dsp:sp>
    <dsp:sp modelId="{26A3F31F-D5FB-4BA8-B0E0-6371E4D2DE27}">
      <dsp:nvSpPr>
        <dsp:cNvPr id="0" name=""/>
        <dsp:cNvSpPr/>
      </dsp:nvSpPr>
      <dsp:spPr>
        <a:xfrm rot="16200000">
          <a:off x="1101104" y="1542953"/>
          <a:ext cx="5544616" cy="245870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ro-RO" sz="2400" b="1" kern="1200" dirty="0" smtClean="0">
              <a:solidFill>
                <a:srgbClr val="FF0000"/>
              </a:solidFill>
            </a:rPr>
            <a:t>Acumularea materialului documentar:  </a:t>
          </a:r>
          <a:r>
            <a:rPr lang="ro-RO" sz="2100" kern="1200" dirty="0" smtClean="0"/>
            <a:t>fotografii, documente din arhiva familiei</a:t>
          </a:r>
          <a:endParaRPr lang="ru-RU" sz="2100" kern="1200" dirty="0"/>
        </a:p>
        <a:p>
          <a:pPr marL="171450" lvl="1" indent="-171450" algn="l" defTabSz="800100">
            <a:lnSpc>
              <a:spcPct val="90000"/>
            </a:lnSpc>
            <a:spcBef>
              <a:spcPct val="0"/>
            </a:spcBef>
            <a:spcAft>
              <a:spcPct val="15000"/>
            </a:spcAft>
            <a:buChar char="••"/>
          </a:pPr>
          <a:r>
            <a:rPr lang="ro-RO" sz="1800" kern="1200" dirty="0" smtClean="0"/>
            <a:t>Selectarea informaţiei</a:t>
          </a:r>
          <a:endParaRPr lang="ru-RU" sz="1800" kern="1200" dirty="0"/>
        </a:p>
        <a:p>
          <a:pPr marL="171450" lvl="1" indent="-171450" algn="l" defTabSz="800100">
            <a:lnSpc>
              <a:spcPct val="90000"/>
            </a:lnSpc>
            <a:spcBef>
              <a:spcPct val="0"/>
            </a:spcBef>
            <a:spcAft>
              <a:spcPct val="15000"/>
            </a:spcAft>
            <a:buChar char="••"/>
          </a:pPr>
          <a:r>
            <a:rPr lang="ro-RO" sz="1800" kern="1200" dirty="0" smtClean="0"/>
            <a:t>Scanarea documentelor</a:t>
          </a:r>
          <a:endParaRPr lang="ru-RU" sz="1800" kern="1200" dirty="0"/>
        </a:p>
        <a:p>
          <a:pPr marL="171450" lvl="1" indent="-171450" algn="l" defTabSz="800100">
            <a:lnSpc>
              <a:spcPct val="90000"/>
            </a:lnSpc>
            <a:spcBef>
              <a:spcPct val="0"/>
            </a:spcBef>
            <a:spcAft>
              <a:spcPct val="15000"/>
            </a:spcAft>
            <a:buChar char="••"/>
          </a:pPr>
          <a:r>
            <a:rPr lang="ro-RO" sz="1800" kern="1200" dirty="0" smtClean="0"/>
            <a:t>Elaborarea Fişei fotografiei</a:t>
          </a:r>
          <a:endParaRPr lang="ru-RU" sz="1800" kern="1200" dirty="0"/>
        </a:p>
      </dsp:txBody>
      <dsp:txXfrm rot="16200000">
        <a:off x="1101104" y="1542953"/>
        <a:ext cx="5544616" cy="2458709"/>
      </dsp:txXfrm>
    </dsp:sp>
    <dsp:sp modelId="{7201EDF6-E420-41A7-AC02-8CB1E1B0644B}">
      <dsp:nvSpPr>
        <dsp:cNvPr id="0" name=""/>
        <dsp:cNvSpPr/>
      </dsp:nvSpPr>
      <dsp:spPr>
        <a:xfrm rot="16200000">
          <a:off x="3744217" y="1542953"/>
          <a:ext cx="5544616" cy="245870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859" bIns="0" numCol="1" spcCol="1270" anchor="t" anchorCtr="0">
          <a:noAutofit/>
        </a:bodyPr>
        <a:lstStyle/>
        <a:p>
          <a:pPr lvl="0" algn="l" defTabSz="1066800">
            <a:lnSpc>
              <a:spcPct val="90000"/>
            </a:lnSpc>
            <a:spcBef>
              <a:spcPct val="0"/>
            </a:spcBef>
            <a:spcAft>
              <a:spcPct val="35000"/>
            </a:spcAft>
          </a:pPr>
          <a:r>
            <a:rPr lang="ro-RO" sz="2400" b="1" kern="1200" dirty="0" smtClean="0">
              <a:solidFill>
                <a:srgbClr val="FF0000"/>
              </a:solidFill>
            </a:rPr>
            <a:t>Realizarea interviului </a:t>
          </a:r>
          <a:endParaRPr lang="ru-RU" sz="2400" b="1" kern="1200" dirty="0">
            <a:solidFill>
              <a:srgbClr val="FF0000"/>
            </a:solidFill>
          </a:endParaRPr>
        </a:p>
        <a:p>
          <a:pPr marL="171450" lvl="1" indent="-171450" algn="l" defTabSz="844550">
            <a:lnSpc>
              <a:spcPct val="90000"/>
            </a:lnSpc>
            <a:spcBef>
              <a:spcPct val="0"/>
            </a:spcBef>
            <a:spcAft>
              <a:spcPct val="15000"/>
            </a:spcAft>
            <a:buChar char="••"/>
          </a:pPr>
          <a:r>
            <a:rPr lang="ro-RO" sz="1900" kern="1200" dirty="0" smtClean="0"/>
            <a:t>Respectarea principiilor metodologice stabilite anterior</a:t>
          </a:r>
          <a:endParaRPr lang="ru-RU" sz="1900" kern="1200" dirty="0"/>
        </a:p>
        <a:p>
          <a:pPr marL="171450" lvl="1" indent="-171450" algn="l" defTabSz="844550">
            <a:lnSpc>
              <a:spcPct val="90000"/>
            </a:lnSpc>
            <a:spcBef>
              <a:spcPct val="0"/>
            </a:spcBef>
            <a:spcAft>
              <a:spcPct val="15000"/>
            </a:spcAft>
            <a:buChar char="••"/>
          </a:pPr>
          <a:r>
            <a:rPr lang="ro-RO" sz="1900" kern="1200" dirty="0" smtClean="0"/>
            <a:t>transmiterea dreptului de a  publica şi pune în circuitul ştiinţific informaţia relatată</a:t>
          </a:r>
          <a:endParaRPr lang="ru-RU" sz="1900" kern="1200" dirty="0"/>
        </a:p>
      </dsp:txBody>
      <dsp:txXfrm rot="16200000">
        <a:off x="3744217" y="1542953"/>
        <a:ext cx="5544616" cy="245870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B96F1-E782-4249-89AD-8FBCA1837CDE}" type="datetimeFigureOut">
              <a:rPr lang="ru-RU" smtClean="0"/>
              <a:pPr/>
              <a:t>14.12.2017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AF2D9-BAF6-4828-8E99-C1F16C31B59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F6AF2D9-BAF6-4828-8E99-C1F16C31B592}"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anatolpetrencu.promemoria.md/wp-content/uploads/2017/07/07.jpg"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file:///C:\Users\Lidia-PC\Desktop\Raport_proiect_2017.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sarb.md/facultati/drept/evenimente-noutati-avize/" TargetMode="Externa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2016224"/>
          </a:xfrm>
        </p:spPr>
        <p:txBody>
          <a:bodyPr>
            <a:noAutofit/>
          </a:bodyPr>
          <a:lstStyle/>
          <a:p>
            <a:r>
              <a:rPr lang="ro-MO" sz="2800" b="1" dirty="0" smtClean="0">
                <a:solidFill>
                  <a:srgbClr val="3333CC"/>
                </a:solidFill>
                <a:effectLst/>
              </a:rPr>
              <a:t/>
            </a:r>
            <a:br>
              <a:rPr lang="ro-MO" sz="2800" b="1" dirty="0" smtClean="0">
                <a:solidFill>
                  <a:srgbClr val="3333CC"/>
                </a:solidFill>
                <a:effectLst/>
              </a:rPr>
            </a:br>
            <a:r>
              <a:rPr lang="ro-MO" sz="2800" b="1" dirty="0" smtClean="0">
                <a:solidFill>
                  <a:srgbClr val="3333CC"/>
                </a:solidFill>
              </a:rPr>
              <a:t/>
            </a:r>
            <a:br>
              <a:rPr lang="ro-MO" sz="2800" b="1" dirty="0" smtClean="0">
                <a:solidFill>
                  <a:srgbClr val="3333CC"/>
                </a:solidFill>
              </a:rPr>
            </a:br>
            <a:r>
              <a:rPr lang="ro-MO" sz="2800" b="1" dirty="0" smtClean="0">
                <a:solidFill>
                  <a:srgbClr val="3333CC"/>
                </a:solidFill>
              </a:rPr>
              <a:t/>
            </a:r>
            <a:br>
              <a:rPr lang="ro-MO" sz="2800" b="1" dirty="0" smtClean="0">
                <a:solidFill>
                  <a:srgbClr val="3333CC"/>
                </a:solidFill>
              </a:rPr>
            </a:br>
            <a:r>
              <a:rPr lang="ro-MO" sz="2800" b="1" dirty="0" smtClean="0">
                <a:solidFill>
                  <a:srgbClr val="3333CC"/>
                </a:solidFill>
                <a:effectLst/>
              </a:rPr>
              <a:t>RAPORT</a:t>
            </a:r>
            <a:br>
              <a:rPr lang="ro-MO" sz="2800" b="1" dirty="0" smtClean="0">
                <a:solidFill>
                  <a:srgbClr val="3333CC"/>
                </a:solidFill>
                <a:effectLst/>
              </a:rPr>
            </a:br>
            <a:r>
              <a:rPr lang="ro-MO" sz="2800" b="1" dirty="0" smtClean="0">
                <a:solidFill>
                  <a:srgbClr val="3333CC"/>
                </a:solidFill>
                <a:effectLst/>
              </a:rPr>
              <a:t>PRIVIND ACTIVITATEA ŞTIINŢIFICĂ</a:t>
            </a:r>
            <a:endParaRPr lang="ru-RU" sz="2800" dirty="0"/>
          </a:p>
        </p:txBody>
      </p:sp>
      <p:sp>
        <p:nvSpPr>
          <p:cNvPr id="3" name="Содержимое 2"/>
          <p:cNvSpPr>
            <a:spLocks noGrp="1"/>
          </p:cNvSpPr>
          <p:nvPr>
            <p:ph idx="1"/>
          </p:nvPr>
        </p:nvSpPr>
        <p:spPr>
          <a:xfrm>
            <a:off x="457200" y="2420888"/>
            <a:ext cx="8229600" cy="3705275"/>
          </a:xfrm>
        </p:spPr>
        <p:txBody>
          <a:bodyPr>
            <a:normAutofit fontScale="77500" lnSpcReduction="20000"/>
          </a:bodyPr>
          <a:lstStyle/>
          <a:p>
            <a:pPr algn="ctr">
              <a:buNone/>
            </a:pPr>
            <a:r>
              <a:rPr lang="ro-RO" b="1" dirty="0" smtClean="0">
                <a:solidFill>
                  <a:srgbClr val="0070C0"/>
                </a:solidFill>
              </a:rPr>
              <a:t>Proiectul: “Foametea organizată și represiunile pe motiv confesional în memoriile victimelor regimului totalitar-comunist în R.S.S. Moldovenească. Cercetări în localitățile din nordul Republicii Moldova”</a:t>
            </a:r>
          </a:p>
          <a:p>
            <a:pPr algn="ctr">
              <a:buNone/>
            </a:pPr>
            <a:r>
              <a:rPr lang="ro-RO" sz="3000" dirty="0" smtClean="0"/>
              <a:t>ÎN CADRUL PROGRAMULUI DE STAT:</a:t>
            </a:r>
          </a:p>
          <a:p>
            <a:pPr algn="ctr">
              <a:buNone/>
            </a:pPr>
            <a:r>
              <a:rPr lang="ro-RO" dirty="0"/>
              <a:t>„</a:t>
            </a:r>
            <a:r>
              <a:rPr lang="ro-RO" b="1" i="1" dirty="0">
                <a:solidFill>
                  <a:srgbClr val="0070C0"/>
                </a:solidFill>
              </a:rPr>
              <a:t>Recuperarea și valorificarea istorică a memoriei victimelor regimului totalitar – comunist din RSS Moldovenească în perioada anilor 1940-1941, 1944-1953</a:t>
            </a:r>
            <a:r>
              <a:rPr lang="ro-RO" dirty="0"/>
              <a:t>”</a:t>
            </a:r>
          </a:p>
          <a:p>
            <a:pPr>
              <a:buNone/>
            </a:pPr>
            <a:r>
              <a:rPr lang="ro-RO" sz="3000" dirty="0" smtClean="0"/>
              <a:t>Director de proiect: </a:t>
            </a:r>
          </a:p>
          <a:p>
            <a:pPr algn="r">
              <a:buNone/>
            </a:pPr>
            <a:r>
              <a:rPr lang="ro-RO" sz="3000" dirty="0" smtClean="0"/>
              <a:t>PĂDUREAC LIDIA, conf.univ</a:t>
            </a:r>
            <a:r>
              <a:rPr lang="ro-RO" dirty="0"/>
              <a:t>., dr.</a:t>
            </a:r>
            <a:endParaRPr lang="ru-RU" dirty="0"/>
          </a:p>
          <a:p>
            <a:pPr>
              <a:buNone/>
            </a:pPr>
            <a:endParaRPr lang="ru-RU" dirty="0"/>
          </a:p>
        </p:txBody>
      </p:sp>
      <p:pic>
        <p:nvPicPr>
          <p:cNvPr id="4" name="Рисунок 3" descr="Logo Universitatea din Balti"/>
          <p:cNvPicPr/>
          <p:nvPr/>
        </p:nvPicPr>
        <p:blipFill>
          <a:blip r:embed="rId2" cstate="screen"/>
          <a:srcRect/>
          <a:stretch>
            <a:fillRect/>
          </a:stretch>
        </p:blipFill>
        <p:spPr bwMode="auto">
          <a:xfrm>
            <a:off x="3563888" y="188640"/>
            <a:ext cx="1944216"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RO" sz="2800" dirty="0" smtClean="0"/>
              <a:t>Masă rotundă: „</a:t>
            </a:r>
            <a:r>
              <a:rPr lang="ro-RO" sz="2800" b="1" dirty="0" smtClean="0"/>
              <a:t>Foametea din RSS Moldovenească între memorie şi uitare</a:t>
            </a:r>
            <a:r>
              <a:rPr lang="ro-RO" sz="2800" dirty="0" smtClean="0"/>
              <a:t>”, 5 octombrie 2017, USARB</a:t>
            </a:r>
            <a:endParaRPr lang="ru-RU" sz="2800" dirty="0"/>
          </a:p>
        </p:txBody>
      </p:sp>
      <p:pic>
        <p:nvPicPr>
          <p:cNvPr id="4099" name="Picture 3" descr="C:\Users\Lidia-PC\Desktop\IMG_20161214_103743.jpg"/>
          <p:cNvPicPr>
            <a:picLocks noGrp="1" noChangeAspect="1" noChangeArrowheads="1"/>
          </p:cNvPicPr>
          <p:nvPr>
            <p:ph idx="1"/>
          </p:nvPr>
        </p:nvPicPr>
        <p:blipFill>
          <a:blip r:embed="rId2" cstate="screen"/>
          <a:srcRect/>
          <a:stretch>
            <a:fillRect/>
          </a:stretch>
        </p:blipFill>
        <p:spPr bwMode="auto">
          <a:xfrm>
            <a:off x="4139952" y="2996952"/>
            <a:ext cx="4417483" cy="3313112"/>
          </a:xfrm>
          <a:prstGeom prst="rect">
            <a:avLst/>
          </a:prstGeom>
          <a:noFill/>
        </p:spPr>
      </p:pic>
      <p:pic>
        <p:nvPicPr>
          <p:cNvPr id="7" name="Содержимое 3" descr="C:\Users\Lidia-PC\Desktop\masa de lucru\Fotografii de pe aparat\106___05\IMG_0468.JPG"/>
          <p:cNvPicPr>
            <a:picLocks/>
          </p:cNvPicPr>
          <p:nvPr/>
        </p:nvPicPr>
        <p:blipFill>
          <a:blip r:embed="rId3" cstate="screen"/>
          <a:srcRect/>
          <a:stretch>
            <a:fillRect/>
          </a:stretch>
        </p:blipFill>
        <p:spPr bwMode="auto">
          <a:xfrm>
            <a:off x="899592" y="1484784"/>
            <a:ext cx="4680520" cy="26642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r>
              <a:rPr lang="ro-RO" sz="2400" dirty="0" smtClean="0"/>
              <a:t>Secţiunea „Recuperarea şi valorificarea memorie victimelor regimului stalinist din RSS Moldovenească” în cadrul conferinţei ştiinţifice a Catedrei de ştiinţe </a:t>
            </a:r>
            <a:r>
              <a:rPr lang="ro-RO" sz="2400" dirty="0" err="1" smtClean="0"/>
              <a:t>socioumane</a:t>
            </a:r>
            <a:r>
              <a:rPr lang="ro-RO" sz="2400" dirty="0" smtClean="0"/>
              <a:t> şi asistenţă socială USARB, 28 iunie, 2017</a:t>
            </a:r>
            <a:endParaRPr lang="ru-RU" sz="2400" dirty="0"/>
          </a:p>
        </p:txBody>
      </p:sp>
      <p:pic>
        <p:nvPicPr>
          <p:cNvPr id="4" name="Содержимое 3" descr="C:\Users\Lidia-PC\Desktop\Activităţi_Pădureac\Conferinţa Catedrei_20 iunie_2017\IMG_1909.JPG"/>
          <p:cNvPicPr>
            <a:picLocks noGrp="1"/>
          </p:cNvPicPr>
          <p:nvPr>
            <p:ph idx="1"/>
          </p:nvPr>
        </p:nvPicPr>
        <p:blipFill>
          <a:blip r:embed="rId2" cstate="screen"/>
          <a:srcRect/>
          <a:stretch>
            <a:fillRect/>
          </a:stretch>
        </p:blipFill>
        <p:spPr bwMode="auto">
          <a:xfrm>
            <a:off x="683568" y="1772816"/>
            <a:ext cx="3024336" cy="2448272"/>
          </a:xfrm>
          <a:prstGeom prst="rect">
            <a:avLst/>
          </a:prstGeom>
          <a:noFill/>
          <a:ln w="9525">
            <a:noFill/>
            <a:miter lim="800000"/>
            <a:headEnd/>
            <a:tailEnd/>
          </a:ln>
        </p:spPr>
      </p:pic>
      <p:pic>
        <p:nvPicPr>
          <p:cNvPr id="5" name="Рисунок 4" descr="C:\Users\Lidia-PC\Desktop\Activităţi_Pădureac\Conferinţa Catedrei_20 iunie_2017\IMG_1862.JPG"/>
          <p:cNvPicPr/>
          <p:nvPr/>
        </p:nvPicPr>
        <p:blipFill>
          <a:blip r:embed="rId3" cstate="screen"/>
          <a:srcRect r="-262" b="-44"/>
          <a:stretch>
            <a:fillRect/>
          </a:stretch>
        </p:blipFill>
        <p:spPr bwMode="auto">
          <a:xfrm>
            <a:off x="2871284" y="2335378"/>
            <a:ext cx="5013084" cy="33258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o-RO" sz="2200" dirty="0" smtClean="0"/>
              <a:t>Şedința de prezentare a rezultatelor de cercetare a programului de stat „Recuperarea și valorificarea istorică a memoriei victimelor regimului totalitar-comunist din RSS Moldovenească ” și seriei de volume „Arhivele memoriei”, Academia Română, Bucureşti, 4 iulie 2017 </a:t>
            </a:r>
            <a:endParaRPr lang="ru-RU" sz="2200" dirty="0"/>
          </a:p>
        </p:txBody>
      </p:sp>
      <p:pic>
        <p:nvPicPr>
          <p:cNvPr id="4" name="Содержимое 3" descr="07">
            <a:hlinkClick r:id="rId2"/>
          </p:cNvPr>
          <p:cNvPicPr>
            <a:picLocks noGrp="1"/>
          </p:cNvPicPr>
          <p:nvPr>
            <p:ph idx="1"/>
          </p:nvPr>
        </p:nvPicPr>
        <p:blipFill>
          <a:blip r:embed="rId3" cstate="screen"/>
          <a:srcRect/>
          <a:stretch>
            <a:fillRect/>
          </a:stretch>
        </p:blipFill>
        <p:spPr bwMode="auto">
          <a:xfrm>
            <a:off x="827584" y="1772816"/>
            <a:ext cx="4032448" cy="2736304"/>
          </a:xfrm>
          <a:prstGeom prst="rect">
            <a:avLst/>
          </a:prstGeom>
          <a:noFill/>
          <a:ln w="9525">
            <a:noFill/>
            <a:miter lim="800000"/>
            <a:headEnd/>
            <a:tailEnd/>
          </a:ln>
        </p:spPr>
      </p:pic>
      <p:pic>
        <p:nvPicPr>
          <p:cNvPr id="5" name="Рисунок 4" descr="04"/>
          <p:cNvPicPr/>
          <p:nvPr/>
        </p:nvPicPr>
        <p:blipFill>
          <a:blip r:embed="rId4" cstate="screen"/>
          <a:srcRect/>
          <a:stretch>
            <a:fillRect/>
          </a:stretch>
        </p:blipFill>
        <p:spPr bwMode="auto">
          <a:xfrm>
            <a:off x="5436096" y="1844824"/>
            <a:ext cx="3186664" cy="2520280"/>
          </a:xfrm>
          <a:prstGeom prst="rect">
            <a:avLst/>
          </a:prstGeom>
          <a:noFill/>
          <a:ln w="9525">
            <a:noFill/>
            <a:miter lim="800000"/>
            <a:headEnd/>
            <a:tailEnd/>
          </a:ln>
        </p:spPr>
      </p:pic>
      <p:pic>
        <p:nvPicPr>
          <p:cNvPr id="6" name="Рисунок 5" descr="FullSizeRender(1)"/>
          <p:cNvPicPr/>
          <p:nvPr/>
        </p:nvPicPr>
        <p:blipFill>
          <a:blip r:embed="rId5" cstate="screen"/>
          <a:srcRect/>
          <a:stretch>
            <a:fillRect/>
          </a:stretch>
        </p:blipFill>
        <p:spPr bwMode="auto">
          <a:xfrm>
            <a:off x="3275856" y="3717032"/>
            <a:ext cx="3528392"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o-RO" sz="2800" dirty="0" smtClean="0"/>
              <a:t>Prezentarea seriei de carte „Arhivele Memoriei”,  Biblioteca Judeţeană „Mihai Eminescu” din Botoşani, România,14 septembrie, 2017</a:t>
            </a:r>
            <a:endParaRPr lang="ru-RU" sz="2800" dirty="0"/>
          </a:p>
        </p:txBody>
      </p:sp>
      <p:pic>
        <p:nvPicPr>
          <p:cNvPr id="4" name="Содержимое 3" descr="C:\Users\Lidia-PC\Desktop\Activităţi_Pădureac\Botoşani_14 septembrie 2017\IMG_1935.JPG"/>
          <p:cNvPicPr>
            <a:picLocks noGrp="1"/>
          </p:cNvPicPr>
          <p:nvPr>
            <p:ph idx="1"/>
          </p:nvPr>
        </p:nvPicPr>
        <p:blipFill>
          <a:blip r:embed="rId2" cstate="screen"/>
          <a:srcRect/>
          <a:stretch>
            <a:fillRect/>
          </a:stretch>
        </p:blipFill>
        <p:spPr bwMode="auto">
          <a:xfrm>
            <a:off x="3995936" y="1700808"/>
            <a:ext cx="4752528" cy="2713916"/>
          </a:xfrm>
          <a:prstGeom prst="rect">
            <a:avLst/>
          </a:prstGeom>
          <a:noFill/>
          <a:ln w="9525">
            <a:noFill/>
            <a:miter lim="800000"/>
            <a:headEnd/>
            <a:tailEnd/>
          </a:ln>
        </p:spPr>
      </p:pic>
      <p:pic>
        <p:nvPicPr>
          <p:cNvPr id="6" name="Рисунок 5" descr="C:\Users\Lidia-PC\Desktop\24020091_1749766025036476_591973237_n.jpg"/>
          <p:cNvPicPr/>
          <p:nvPr/>
        </p:nvPicPr>
        <p:blipFill>
          <a:blip r:embed="rId3" cstate="screen"/>
          <a:srcRect/>
          <a:stretch>
            <a:fillRect/>
          </a:stretch>
        </p:blipFill>
        <p:spPr bwMode="auto">
          <a:xfrm>
            <a:off x="611560" y="1628800"/>
            <a:ext cx="2880320" cy="3456384"/>
          </a:xfrm>
          <a:prstGeom prst="rect">
            <a:avLst/>
          </a:prstGeom>
          <a:noFill/>
          <a:ln w="9525">
            <a:noFill/>
            <a:miter lim="800000"/>
            <a:headEnd/>
            <a:tailEnd/>
          </a:ln>
        </p:spPr>
      </p:pic>
      <p:pic>
        <p:nvPicPr>
          <p:cNvPr id="7" name="Рисунок 6" descr="C:\Users\Lidia-PC\Desktop\Activităţi_Pădureac\Botoşani_14 septembrie 2017\16.JPG"/>
          <p:cNvPicPr/>
          <p:nvPr/>
        </p:nvPicPr>
        <p:blipFill>
          <a:blip r:embed="rId4" cstate="screen"/>
          <a:srcRect/>
          <a:stretch>
            <a:fillRect/>
          </a:stretch>
        </p:blipFill>
        <p:spPr bwMode="auto">
          <a:xfrm>
            <a:off x="2411760" y="3789040"/>
            <a:ext cx="4536504"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o-RO" sz="3100" dirty="0" smtClean="0"/>
              <a:t/>
            </a:r>
            <a:br>
              <a:rPr lang="ro-RO" sz="3100" dirty="0" smtClean="0"/>
            </a:br>
            <a:r>
              <a:rPr lang="ro-RO" sz="3100" dirty="0" smtClean="0"/>
              <a:t>Organizarea unei Expoziţii de fotografii (în colaborare cu Muzeul Naţional de Istorie a Moldovei)</a:t>
            </a:r>
            <a:r>
              <a:rPr lang="ru-RU" dirty="0" smtClean="0"/>
              <a:t/>
            </a:r>
            <a:br>
              <a:rPr lang="ru-RU" dirty="0" smtClean="0"/>
            </a:br>
            <a:endParaRPr lang="ru-RU" dirty="0"/>
          </a:p>
        </p:txBody>
      </p:sp>
      <p:pic>
        <p:nvPicPr>
          <p:cNvPr id="3074" name="Рисунок 4" descr="Iaşi_2"/>
          <p:cNvPicPr>
            <a:picLocks noGrp="1" noChangeAspect="1" noChangeArrowheads="1"/>
          </p:cNvPicPr>
          <p:nvPr>
            <p:ph idx="1"/>
          </p:nvPr>
        </p:nvPicPr>
        <p:blipFill>
          <a:blip r:embed="rId2" cstate="screen"/>
          <a:srcRect/>
          <a:stretch>
            <a:fillRect/>
          </a:stretch>
        </p:blipFill>
        <p:spPr bwMode="auto">
          <a:xfrm>
            <a:off x="323528" y="1340768"/>
            <a:ext cx="4496560" cy="3024336"/>
          </a:xfrm>
          <a:prstGeom prst="rect">
            <a:avLst/>
          </a:prstGeom>
          <a:noFill/>
          <a:ln w="9525">
            <a:noFill/>
            <a:miter lim="800000"/>
            <a:headEnd/>
            <a:tailEnd/>
          </a:ln>
        </p:spPr>
      </p:pic>
      <p:pic>
        <p:nvPicPr>
          <p:cNvPr id="3075" name="Рисунок 3" descr="Iaşi_1"/>
          <p:cNvPicPr>
            <a:picLocks noChangeAspect="1" noChangeArrowheads="1"/>
          </p:cNvPicPr>
          <p:nvPr/>
        </p:nvPicPr>
        <p:blipFill>
          <a:blip r:embed="rId3" cstate="screen"/>
          <a:srcRect/>
          <a:stretch>
            <a:fillRect/>
          </a:stretch>
        </p:blipFill>
        <p:spPr bwMode="auto">
          <a:xfrm>
            <a:off x="5076056" y="1412776"/>
            <a:ext cx="3835010" cy="2880320"/>
          </a:xfrm>
          <a:prstGeom prst="rect">
            <a:avLst/>
          </a:prstGeom>
          <a:noFill/>
          <a:ln w="9525">
            <a:noFill/>
            <a:miter lim="800000"/>
            <a:headEnd/>
            <a:tailEnd/>
          </a:ln>
        </p:spPr>
      </p:pic>
      <p:pic>
        <p:nvPicPr>
          <p:cNvPr id="3076" name="Рисунок 5" descr="Iaşi_4"/>
          <p:cNvPicPr>
            <a:picLocks noChangeAspect="1" noChangeArrowheads="1"/>
          </p:cNvPicPr>
          <p:nvPr/>
        </p:nvPicPr>
        <p:blipFill>
          <a:blip r:embed="rId4" cstate="screen"/>
          <a:srcRect/>
          <a:stretch>
            <a:fillRect/>
          </a:stretch>
        </p:blipFill>
        <p:spPr bwMode="auto">
          <a:xfrm>
            <a:off x="5364088" y="4509120"/>
            <a:ext cx="3366105" cy="2088232"/>
          </a:xfrm>
          <a:prstGeom prst="rect">
            <a:avLst/>
          </a:prstGeom>
          <a:noFill/>
          <a:ln w="9525">
            <a:noFill/>
            <a:miter lim="800000"/>
            <a:headEnd/>
            <a:tailEnd/>
          </a:ln>
        </p:spPr>
      </p:pic>
      <p:pic>
        <p:nvPicPr>
          <p:cNvPr id="3077" name="Рисунок 6" descr="Iaşi_3"/>
          <p:cNvPicPr>
            <a:picLocks noChangeAspect="1" noChangeArrowheads="1"/>
          </p:cNvPicPr>
          <p:nvPr/>
        </p:nvPicPr>
        <p:blipFill>
          <a:blip r:embed="rId5" cstate="screen"/>
          <a:srcRect/>
          <a:stretch>
            <a:fillRect/>
          </a:stretch>
        </p:blipFill>
        <p:spPr bwMode="auto">
          <a:xfrm>
            <a:off x="611560" y="4581128"/>
            <a:ext cx="4020190"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r>
              <a:rPr lang="ro-RO" sz="2800" dirty="0" smtClean="0"/>
              <a:t>Lansarea cărţii </a:t>
            </a:r>
            <a:r>
              <a:rPr lang="ro-RO" sz="2800" i="1" dirty="0" smtClean="0"/>
              <a:t>Foametea în Moldova sovietică (1946-1947). Culegere de documente</a:t>
            </a:r>
            <a:r>
              <a:rPr lang="ro-RO" sz="2800" dirty="0" smtClean="0"/>
              <a:t>, autor dr., conf. Anatol ŢĂRANU, 10 octombrie, 2017 (în cooperare cu Institutul de Istorie al AŞ şi Centru de Informare al României</a:t>
            </a:r>
            <a:endParaRPr lang="ru-RU" sz="2800" dirty="0"/>
          </a:p>
        </p:txBody>
      </p:sp>
      <p:pic>
        <p:nvPicPr>
          <p:cNvPr id="4" name="Содержимое 3" descr="IMG_2139"/>
          <p:cNvPicPr>
            <a:picLocks noGrp="1"/>
          </p:cNvPicPr>
          <p:nvPr>
            <p:ph idx="1"/>
          </p:nvPr>
        </p:nvPicPr>
        <p:blipFill>
          <a:blip r:embed="rId2" cstate="screen"/>
          <a:srcRect/>
          <a:stretch>
            <a:fillRect/>
          </a:stretch>
        </p:blipFill>
        <p:spPr bwMode="auto">
          <a:xfrm>
            <a:off x="4427984" y="3356992"/>
            <a:ext cx="4464496" cy="3024336"/>
          </a:xfrm>
          <a:prstGeom prst="rect">
            <a:avLst/>
          </a:prstGeom>
          <a:noFill/>
          <a:ln w="9525">
            <a:noFill/>
            <a:miter lim="800000"/>
            <a:headEnd/>
            <a:tailEnd/>
          </a:ln>
        </p:spPr>
      </p:pic>
      <p:pic>
        <p:nvPicPr>
          <p:cNvPr id="5" name="Рисунок 4" descr="4_"/>
          <p:cNvPicPr/>
          <p:nvPr/>
        </p:nvPicPr>
        <p:blipFill>
          <a:blip r:embed="rId3" cstate="screen"/>
          <a:srcRect/>
          <a:stretch>
            <a:fillRect/>
          </a:stretch>
        </p:blipFill>
        <p:spPr bwMode="auto">
          <a:xfrm>
            <a:off x="467544" y="1988840"/>
            <a:ext cx="4176464"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o-RO" sz="2800" dirty="0" smtClean="0"/>
              <a:t>Inaugurarea Expoziţiei „Sub cer străin. Locuitorii Lituaniei în lagărele şi locurile de exil din URSS. Anii 1940-1958”, 6 noiembrie, 2017</a:t>
            </a:r>
            <a:endParaRPr lang="ru-RU" sz="2800" dirty="0"/>
          </a:p>
        </p:txBody>
      </p:sp>
      <p:pic>
        <p:nvPicPr>
          <p:cNvPr id="5" name="Рисунок 4" descr="http://www.usarb.md/uploads/RTEmagicC_4_06.jpg.jpg"/>
          <p:cNvPicPr/>
          <p:nvPr/>
        </p:nvPicPr>
        <p:blipFill>
          <a:blip r:embed="rId2" cstate="screen"/>
          <a:srcRect/>
          <a:stretch>
            <a:fillRect/>
          </a:stretch>
        </p:blipFill>
        <p:spPr bwMode="auto">
          <a:xfrm>
            <a:off x="3779912" y="2852936"/>
            <a:ext cx="5171579" cy="3686582"/>
          </a:xfrm>
          <a:prstGeom prst="rect">
            <a:avLst/>
          </a:prstGeom>
          <a:noFill/>
          <a:ln w="9525">
            <a:noFill/>
            <a:miter lim="800000"/>
            <a:headEnd/>
            <a:tailEnd/>
          </a:ln>
        </p:spPr>
      </p:pic>
      <p:pic>
        <p:nvPicPr>
          <p:cNvPr id="7" name="Содержимое 3" descr="http://www.usarb.md/uploads/RTEmagicC_2_09.jpg.jpg"/>
          <p:cNvPicPr>
            <a:picLocks noGrp="1"/>
          </p:cNvPicPr>
          <p:nvPr>
            <p:ph idx="1"/>
          </p:nvPr>
        </p:nvPicPr>
        <p:blipFill>
          <a:blip r:embed="rId3" cstate="screen"/>
          <a:srcRect/>
          <a:stretch>
            <a:fillRect/>
          </a:stretch>
        </p:blipFill>
        <p:spPr bwMode="auto">
          <a:xfrm>
            <a:off x="683568" y="1628801"/>
            <a:ext cx="4176464"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o-RO" dirty="0" smtClean="0"/>
              <a:t>Studenţi, tineri cercetători</a:t>
            </a:r>
            <a:endParaRPr lang="ru-RU" dirty="0"/>
          </a:p>
        </p:txBody>
      </p:sp>
      <p:pic>
        <p:nvPicPr>
          <p:cNvPr id="6146" name="Picture 2" descr="C:\Users\Lidia-PC\Desktop\IMG_2741.JPG"/>
          <p:cNvPicPr>
            <a:picLocks noGrp="1" noChangeAspect="1" noChangeArrowheads="1"/>
          </p:cNvPicPr>
          <p:nvPr>
            <p:ph idx="1"/>
          </p:nvPr>
        </p:nvPicPr>
        <p:blipFill>
          <a:blip r:embed="rId2" cstate="screen"/>
          <a:srcRect/>
          <a:stretch>
            <a:fillRect/>
          </a:stretch>
        </p:blipFill>
        <p:spPr bwMode="auto">
          <a:xfrm>
            <a:off x="539552" y="1124744"/>
            <a:ext cx="3888432" cy="2916324"/>
          </a:xfrm>
          <a:prstGeom prst="rect">
            <a:avLst/>
          </a:prstGeom>
          <a:noFill/>
        </p:spPr>
      </p:pic>
      <p:pic>
        <p:nvPicPr>
          <p:cNvPr id="6" name="Рисунок 5" descr="C:\Users\Lidia-PC\Desktop\IMG_2818.JPG"/>
          <p:cNvPicPr/>
          <p:nvPr/>
        </p:nvPicPr>
        <p:blipFill>
          <a:blip r:embed="rId3" cstate="screen"/>
          <a:srcRect/>
          <a:stretch>
            <a:fillRect/>
          </a:stretch>
        </p:blipFill>
        <p:spPr bwMode="auto">
          <a:xfrm>
            <a:off x="4932040" y="1052736"/>
            <a:ext cx="3606278" cy="3028877"/>
          </a:xfrm>
          <a:prstGeom prst="rect">
            <a:avLst/>
          </a:prstGeom>
          <a:noFill/>
          <a:ln w="9525">
            <a:noFill/>
            <a:miter lim="800000"/>
            <a:headEnd/>
            <a:tailEnd/>
          </a:ln>
        </p:spPr>
      </p:pic>
      <p:pic>
        <p:nvPicPr>
          <p:cNvPr id="7" name="Рисунок 6" descr="C:\Users\Lidia-PC\Desktop\IMG_2810.JPG"/>
          <p:cNvPicPr/>
          <p:nvPr/>
        </p:nvPicPr>
        <p:blipFill>
          <a:blip r:embed="rId4" cstate="screen"/>
          <a:srcRect/>
          <a:stretch>
            <a:fillRect/>
          </a:stretch>
        </p:blipFill>
        <p:spPr bwMode="auto">
          <a:xfrm rot="5400000">
            <a:off x="3095836" y="3176972"/>
            <a:ext cx="2592288"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r>
              <a:rPr lang="ro-RO" sz="2800" dirty="0" smtClean="0"/>
              <a:t>Prezentarea Colecţiei de volume „Arhivele memoriei” la Seminarul instructiv-metodic municipal, Biblioteca Ştiinţifică USARB, 29 noiembrie, 2017 (în cooperare cu LTR “Ion Creangă”)</a:t>
            </a:r>
            <a:endParaRPr lang="ru-RU" sz="2800" dirty="0"/>
          </a:p>
        </p:txBody>
      </p:sp>
      <p:pic>
        <p:nvPicPr>
          <p:cNvPr id="5122" name="Picture 2"/>
          <p:cNvPicPr>
            <a:picLocks noGrp="1" noChangeAspect="1" noChangeArrowheads="1"/>
          </p:cNvPicPr>
          <p:nvPr>
            <p:ph idx="1"/>
          </p:nvPr>
        </p:nvPicPr>
        <p:blipFill>
          <a:blip r:embed="rId2" cstate="screen"/>
          <a:srcRect/>
          <a:stretch>
            <a:fillRect/>
          </a:stretch>
        </p:blipFill>
        <p:spPr bwMode="auto">
          <a:xfrm>
            <a:off x="4788024" y="1988840"/>
            <a:ext cx="3960440" cy="2648105"/>
          </a:xfrm>
          <a:prstGeom prst="rect">
            <a:avLst/>
          </a:prstGeom>
          <a:noFill/>
          <a:ln w="9525">
            <a:noFill/>
            <a:miter lim="800000"/>
            <a:headEnd/>
            <a:tailEnd/>
          </a:ln>
          <a:effectLst/>
        </p:spPr>
      </p:pic>
      <p:pic>
        <p:nvPicPr>
          <p:cNvPr id="6" name="Рисунок 5" descr="C:\Users\Lidia-PC\Desktop\IMG_2886.JPG"/>
          <p:cNvPicPr/>
          <p:nvPr/>
        </p:nvPicPr>
        <p:blipFill>
          <a:blip r:embed="rId3" cstate="screen"/>
          <a:srcRect/>
          <a:stretch>
            <a:fillRect/>
          </a:stretch>
        </p:blipFill>
        <p:spPr bwMode="auto">
          <a:xfrm>
            <a:off x="683568" y="1988840"/>
            <a:ext cx="3888432" cy="2952328"/>
          </a:xfrm>
          <a:prstGeom prst="rect">
            <a:avLst/>
          </a:prstGeom>
          <a:noFill/>
          <a:ln w="9525">
            <a:noFill/>
            <a:miter lim="800000"/>
            <a:headEnd/>
            <a:tailEnd/>
          </a:ln>
        </p:spPr>
      </p:pic>
      <p:pic>
        <p:nvPicPr>
          <p:cNvPr id="7" name="Рисунок 6" descr="C:\Users\Lidia-PC\Desktop\24785163_1153631531436002_3579204201734389353_o.jpg"/>
          <p:cNvPicPr/>
          <p:nvPr/>
        </p:nvPicPr>
        <p:blipFill>
          <a:blip r:embed="rId4" cstate="screen"/>
          <a:srcRect/>
          <a:stretch>
            <a:fillRect/>
          </a:stretch>
        </p:blipFill>
        <p:spPr bwMode="auto">
          <a:xfrm>
            <a:off x="3059832" y="4365104"/>
            <a:ext cx="3215606" cy="214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o-RO" sz="2800" dirty="0" smtClean="0"/>
              <a:t>Masă rotundă cu genericul „Statutul legal al victimelor regimului totalitar comunist: abordări, probleme și perspective de analiză”, 7 decembrie, 2017</a:t>
            </a:r>
            <a:endParaRPr lang="ru-RU" sz="2800" dirty="0"/>
          </a:p>
        </p:txBody>
      </p:sp>
      <p:sp>
        <p:nvSpPr>
          <p:cNvPr id="4" name="Содержимое 3"/>
          <p:cNvSpPr>
            <a:spLocks noGrp="1"/>
          </p:cNvSpPr>
          <p:nvPr>
            <p:ph sz="half" idx="2"/>
          </p:nvPr>
        </p:nvSpPr>
        <p:spPr>
          <a:xfrm>
            <a:off x="4283968" y="1600200"/>
            <a:ext cx="4402832" cy="4781128"/>
          </a:xfrm>
        </p:spPr>
        <p:txBody>
          <a:bodyPr>
            <a:noAutofit/>
          </a:bodyPr>
          <a:lstStyle/>
          <a:p>
            <a:pPr>
              <a:buNone/>
            </a:pPr>
            <a:r>
              <a:rPr lang="ro-RO" sz="1900" dirty="0" smtClean="0"/>
              <a:t>În urma discuţiilor s-a ajuns la concluzia că foametea din anii 1946-1947 din RSS Moldovenească sub aspect juridic reprezintă o formă agravantă a represiunii politice practicată de regimul totalitar comunist, fiind un abuz din partea instituţiilor statului, iar potrivit Declaraţia ONU din 1948 acest fenomen a avut cele trei caracteristici specifice genocidului. Participanţii la masa rotundă au propus:</a:t>
            </a:r>
            <a:endParaRPr lang="ru-RU" sz="1900" dirty="0" smtClean="0"/>
          </a:p>
          <a:p>
            <a:r>
              <a:rPr lang="ro-RO" sz="1900" u="sng" dirty="0" smtClean="0"/>
              <a:t>Elaborarea şi aprobarea </a:t>
            </a:r>
            <a:r>
              <a:rPr lang="ro-RO" sz="1900" i="1" u="sng" dirty="0" smtClean="0"/>
              <a:t>Legii privind reabilitarea victimelor foametei din RSS Moldovenească în anii 1946-1947</a:t>
            </a:r>
            <a:endParaRPr lang="ru-RU" sz="1900" dirty="0"/>
          </a:p>
        </p:txBody>
      </p:sp>
      <p:pic>
        <p:nvPicPr>
          <p:cNvPr id="5" name="Содержимое 4" descr="C:\Users\Lidia-PC\Desktop\Masă rotundă_7 dec.2017.JPG"/>
          <p:cNvPicPr>
            <a:picLocks noGrp="1"/>
          </p:cNvPicPr>
          <p:nvPr>
            <p:ph sz="half" idx="1"/>
          </p:nvPr>
        </p:nvPicPr>
        <p:blipFill>
          <a:blip r:embed="rId2" cstate="screen"/>
          <a:srcRect/>
          <a:stretch>
            <a:fillRect/>
          </a:stretch>
        </p:blipFill>
        <p:spPr bwMode="auto">
          <a:xfrm>
            <a:off x="323528" y="2132856"/>
            <a:ext cx="4172272" cy="29487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82168" cy="1930226"/>
          </a:xfrm>
        </p:spPr>
        <p:txBody>
          <a:bodyPr>
            <a:normAutofit/>
          </a:bodyPr>
          <a:lstStyle/>
          <a:p>
            <a:pPr algn="ctr"/>
            <a:r>
              <a:rPr lang="ro-RO" sz="3600" dirty="0">
                <a:solidFill>
                  <a:srgbClr val="0070C0"/>
                </a:solidFill>
              </a:rPr>
              <a:t>D</a:t>
            </a:r>
            <a:r>
              <a:rPr lang="ro-RO" sz="3600" dirty="0" smtClean="0">
                <a:solidFill>
                  <a:srgbClr val="0070C0"/>
                </a:solidFill>
              </a:rPr>
              <a:t>irecţia strategică 18.06 </a:t>
            </a:r>
            <a:br>
              <a:rPr lang="ro-RO" sz="3600" dirty="0" smtClean="0">
                <a:solidFill>
                  <a:srgbClr val="0070C0"/>
                </a:solidFill>
              </a:rPr>
            </a:br>
            <a:r>
              <a:rPr lang="ro-RO" sz="3600" dirty="0" smtClean="0">
                <a:solidFill>
                  <a:srgbClr val="0070C0"/>
                </a:solidFill>
              </a:rPr>
              <a:t>„Patrimoniul național și dezvoltarea societății”</a:t>
            </a:r>
            <a:endParaRPr lang="ru-RU" sz="3600" dirty="0">
              <a:solidFill>
                <a:srgbClr val="0070C0"/>
              </a:solidFill>
            </a:endParaRPr>
          </a:p>
        </p:txBody>
      </p:sp>
      <p:sp>
        <p:nvSpPr>
          <p:cNvPr id="3" name="Содержимое 2"/>
          <p:cNvSpPr>
            <a:spLocks noGrp="1"/>
          </p:cNvSpPr>
          <p:nvPr>
            <p:ph idx="1"/>
          </p:nvPr>
        </p:nvSpPr>
        <p:spPr>
          <a:xfrm>
            <a:off x="539552" y="2132856"/>
            <a:ext cx="8394136" cy="4115544"/>
          </a:xfrm>
        </p:spPr>
        <p:txBody>
          <a:bodyPr>
            <a:normAutofit fontScale="92500" lnSpcReduction="10000"/>
          </a:bodyPr>
          <a:lstStyle/>
          <a:p>
            <a:pPr algn="ctr">
              <a:buNone/>
            </a:pPr>
            <a:r>
              <a:rPr lang="ro-RO" dirty="0" smtClean="0"/>
              <a:t>PROIECT</a:t>
            </a:r>
          </a:p>
          <a:p>
            <a:pPr>
              <a:buNone/>
            </a:pPr>
            <a:r>
              <a:rPr lang="ro-RO" dirty="0" smtClean="0"/>
              <a:t>înscris în Registrul de stat al proiectelor din sfera ştiinţei şi inovării cu cifrul </a:t>
            </a:r>
            <a:r>
              <a:rPr lang="ro-RO" b="1" dirty="0" smtClean="0"/>
              <a:t>16.06.002F</a:t>
            </a:r>
            <a:r>
              <a:rPr lang="ro-RO" dirty="0" smtClean="0"/>
              <a:t>  </a:t>
            </a:r>
          </a:p>
          <a:p>
            <a:r>
              <a:rPr lang="ro-RO" b="1" dirty="0" smtClean="0">
                <a:solidFill>
                  <a:srgbClr val="3333CC"/>
                </a:solidFill>
              </a:rPr>
              <a:t>Tipul cercetării: fundamental </a:t>
            </a:r>
          </a:p>
          <a:p>
            <a:r>
              <a:rPr lang="ro-RO" b="1" dirty="0" smtClean="0">
                <a:solidFill>
                  <a:srgbClr val="3333CC"/>
                </a:solidFill>
              </a:rPr>
              <a:t>Termenul executării: 2017-2018</a:t>
            </a:r>
            <a:endParaRPr lang="en-US" b="1" dirty="0" smtClean="0">
              <a:solidFill>
                <a:srgbClr val="3333CC"/>
              </a:solidFill>
            </a:endParaRPr>
          </a:p>
          <a:p>
            <a:r>
              <a:rPr lang="ro-RO" b="1" dirty="0" smtClean="0">
                <a:solidFill>
                  <a:srgbClr val="3333CC"/>
                </a:solidFill>
              </a:rPr>
              <a:t>Finanţarea proiectului pentru anul 2017:</a:t>
            </a:r>
          </a:p>
          <a:p>
            <a:pPr>
              <a:buNone/>
            </a:pPr>
            <a:r>
              <a:rPr lang="ro-RO" b="1" dirty="0" smtClean="0">
                <a:solidFill>
                  <a:srgbClr val="3333CC"/>
                </a:solidFill>
              </a:rPr>
              <a:t>          planificat – 160 mii lei</a:t>
            </a:r>
          </a:p>
          <a:p>
            <a:pPr>
              <a:buNone/>
            </a:pPr>
            <a:r>
              <a:rPr lang="ro-RO" b="1" dirty="0" smtClean="0">
                <a:solidFill>
                  <a:srgbClr val="3333CC"/>
                </a:solidFill>
              </a:rPr>
              <a:t>          cheltuit – 160 mii lei</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o-RO" sz="2400" dirty="0" smtClean="0"/>
              <a:t>Participări la conferinţe: Ismail, «</a:t>
            </a:r>
            <a:r>
              <a:rPr lang="ro-RO" sz="2400" dirty="0" err="1" smtClean="0"/>
              <a:t>Голод</a:t>
            </a:r>
            <a:r>
              <a:rPr lang="ro-RO" sz="2400" dirty="0" smtClean="0"/>
              <a:t> 1946-1947 </a:t>
            </a:r>
            <a:r>
              <a:rPr lang="ro-RO" sz="2400" dirty="0" err="1" smtClean="0"/>
              <a:t>рр</a:t>
            </a:r>
            <a:r>
              <a:rPr lang="ro-RO" sz="2400" dirty="0" smtClean="0"/>
              <a:t>.: </a:t>
            </a:r>
            <a:r>
              <a:rPr lang="ro-RO" sz="2400" dirty="0" err="1" smtClean="0"/>
              <a:t>історичні</a:t>
            </a:r>
            <a:r>
              <a:rPr lang="ro-RO" sz="2400" dirty="0" smtClean="0"/>
              <a:t>, </a:t>
            </a:r>
            <a:r>
              <a:rPr lang="ro-RO" sz="2400" dirty="0" err="1" smtClean="0"/>
              <a:t>філософсько-психологічні</a:t>
            </a:r>
            <a:r>
              <a:rPr lang="ro-RO" sz="2400" dirty="0" smtClean="0"/>
              <a:t> </a:t>
            </a:r>
            <a:r>
              <a:rPr lang="ro-RO" sz="2400" dirty="0" err="1" smtClean="0"/>
              <a:t>та</a:t>
            </a:r>
            <a:r>
              <a:rPr lang="ro-RO" sz="2400" dirty="0" smtClean="0"/>
              <a:t> </a:t>
            </a:r>
            <a:r>
              <a:rPr lang="ro-RO" sz="2400" dirty="0" err="1" smtClean="0"/>
              <a:t>педагогічні</a:t>
            </a:r>
            <a:r>
              <a:rPr lang="ro-RO" sz="2400" dirty="0" smtClean="0"/>
              <a:t> </a:t>
            </a:r>
            <a:r>
              <a:rPr lang="ro-RO" sz="2400" dirty="0" err="1" smtClean="0"/>
              <a:t>аспекти</a:t>
            </a:r>
            <a:r>
              <a:rPr lang="ro-RO" sz="2400" dirty="0" smtClean="0"/>
              <a:t>»</a:t>
            </a:r>
            <a:r>
              <a:rPr lang="ro-RO" sz="2400" b="1" dirty="0" smtClean="0"/>
              <a:t>, </a:t>
            </a:r>
            <a:r>
              <a:rPr lang="ro-RO" sz="2000" dirty="0" smtClean="0"/>
              <a:t>18 mai, 2017</a:t>
            </a:r>
            <a:endParaRPr lang="ru-RU" sz="2000" dirty="0"/>
          </a:p>
        </p:txBody>
      </p:sp>
      <p:pic>
        <p:nvPicPr>
          <p:cNvPr id="7170" name="Picture 2" descr="C:\Users\Lidia-PC\Desktop\IMG_1807.JPG"/>
          <p:cNvPicPr>
            <a:picLocks noGrp="1" noChangeAspect="1" noChangeArrowheads="1"/>
          </p:cNvPicPr>
          <p:nvPr>
            <p:ph idx="1"/>
          </p:nvPr>
        </p:nvPicPr>
        <p:blipFill>
          <a:blip r:embed="rId2" cstate="screen"/>
          <a:srcRect/>
          <a:stretch>
            <a:fillRect/>
          </a:stretch>
        </p:blipFill>
        <p:spPr bwMode="auto">
          <a:xfrm>
            <a:off x="395536" y="1268760"/>
            <a:ext cx="5350057" cy="4012543"/>
          </a:xfrm>
          <a:prstGeom prst="rect">
            <a:avLst/>
          </a:prstGeom>
          <a:noFill/>
        </p:spPr>
      </p:pic>
      <p:pic>
        <p:nvPicPr>
          <p:cNvPr id="7171" name="Picture 3" descr="C:\Users\Lidia-PC\Desktop\IMG_1836.JPG"/>
          <p:cNvPicPr>
            <a:picLocks noChangeAspect="1" noChangeArrowheads="1"/>
          </p:cNvPicPr>
          <p:nvPr/>
        </p:nvPicPr>
        <p:blipFill>
          <a:blip r:embed="rId3" cstate="screen"/>
          <a:srcRect/>
          <a:stretch>
            <a:fillRect/>
          </a:stretch>
        </p:blipFill>
        <p:spPr bwMode="auto">
          <a:xfrm>
            <a:off x="4860032" y="3501008"/>
            <a:ext cx="4087765" cy="306568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Autofit/>
          </a:bodyPr>
          <a:lstStyle/>
          <a:p>
            <a:r>
              <a:rPr lang="ro-RO" sz="2800" dirty="0" smtClean="0"/>
              <a:t>Conferinţa internaţională: „Identităţi etno-confesionale şi reprezentări ale celuilalt în spaţiul est european: între stereotip şi voinţa de a cunoaşte”, Iaşi, </a:t>
            </a:r>
            <a:r>
              <a:rPr lang="ro-RO" sz="2400" dirty="0" smtClean="0"/>
              <a:t>4 noiembrie, 2017 </a:t>
            </a:r>
            <a:endParaRPr lang="ru-RU" sz="2400" dirty="0"/>
          </a:p>
        </p:txBody>
      </p:sp>
      <p:pic>
        <p:nvPicPr>
          <p:cNvPr id="8194" name="Picture 2" descr="C:\Users\Lidia-PC\Desktop\Activităţi_Pădureac\Iaşi_Identităţi_4 noiembrie-2017.jpg"/>
          <p:cNvPicPr>
            <a:picLocks noGrp="1" noChangeAspect="1" noChangeArrowheads="1"/>
          </p:cNvPicPr>
          <p:nvPr>
            <p:ph idx="1"/>
          </p:nvPr>
        </p:nvPicPr>
        <p:blipFill>
          <a:blip r:embed="rId2" cstate="screen"/>
          <a:srcRect/>
          <a:stretch>
            <a:fillRect/>
          </a:stretch>
        </p:blipFill>
        <p:spPr bwMode="auto">
          <a:xfrm>
            <a:off x="1547664" y="1916832"/>
            <a:ext cx="6034617" cy="45259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o-RO" sz="2800" dirty="0" smtClean="0"/>
              <a:t>Participări la conferinţe: </a:t>
            </a:r>
            <a:r>
              <a:rPr lang="ro-RO" sz="2800" b="1" i="1" dirty="0" smtClean="0"/>
              <a:t>Istoria şi memoria regimului totalitar comunist în RASSM şi RSSM: contribuţiile tinerilor cercetători, </a:t>
            </a:r>
            <a:r>
              <a:rPr lang="ro-RO" sz="2800" dirty="0" smtClean="0"/>
              <a:t>24 martie, 2017, Cahul  </a:t>
            </a:r>
            <a:endParaRPr lang="ru-RU" sz="2800" dirty="0"/>
          </a:p>
        </p:txBody>
      </p:sp>
      <p:pic>
        <p:nvPicPr>
          <p:cNvPr id="9218" name="Picture 2" descr="C:\Users\Lidia-PC\Desktop\Activităţi_Pădureac\DSC_0324.jpg"/>
          <p:cNvPicPr>
            <a:picLocks noGrp="1" noChangeAspect="1" noChangeArrowheads="1"/>
          </p:cNvPicPr>
          <p:nvPr>
            <p:ph idx="1"/>
          </p:nvPr>
        </p:nvPicPr>
        <p:blipFill>
          <a:blip r:embed="rId2" cstate="screen"/>
          <a:srcRect/>
          <a:stretch>
            <a:fillRect/>
          </a:stretch>
        </p:blipFill>
        <p:spPr bwMode="auto">
          <a:xfrm>
            <a:off x="1187624" y="1607568"/>
            <a:ext cx="6840760" cy="455922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RO" sz="2800" b="1" dirty="0" smtClean="0"/>
              <a:t>Prezentare de carte: Arhivele memoriei, Botoşani, 14 septembrie, 2017</a:t>
            </a:r>
            <a:endParaRPr lang="ru-RU" sz="2800" b="1" dirty="0"/>
          </a:p>
        </p:txBody>
      </p:sp>
      <p:pic>
        <p:nvPicPr>
          <p:cNvPr id="10242" name="Picture 2" descr="C:\Users\Lidia-PC\Desktop\Activităţi_Pădureac\Botoşani_14 septembrie 2017\14.JPG"/>
          <p:cNvPicPr>
            <a:picLocks noGrp="1" noChangeAspect="1" noChangeArrowheads="1"/>
          </p:cNvPicPr>
          <p:nvPr>
            <p:ph idx="1"/>
          </p:nvPr>
        </p:nvPicPr>
        <p:blipFill>
          <a:blip r:embed="rId2" cstate="screen"/>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610160" cy="3730426"/>
          </a:xfrm>
        </p:spPr>
        <p:txBody>
          <a:bodyPr>
            <a:normAutofit fontScale="90000"/>
          </a:bodyPr>
          <a:lstStyle/>
          <a:p>
            <a:r>
              <a:rPr lang="ro-RO" sz="3200" b="1" dirty="0" smtClean="0"/>
              <a:t>REALIZĂRI: </a:t>
            </a:r>
            <a:br>
              <a:rPr lang="ro-RO" sz="3200" b="1" dirty="0" smtClean="0"/>
            </a:br>
            <a:r>
              <a:rPr lang="ro-RO" sz="2100" b="1" dirty="0" smtClean="0"/>
              <a:t>13 </a:t>
            </a:r>
            <a:r>
              <a:rPr lang="ro-RO" sz="2100" dirty="0" smtClean="0"/>
              <a:t>ARTICOLE ŞI STUDII ŞTIINŢIFICE; </a:t>
            </a:r>
            <a:br>
              <a:rPr lang="ro-RO" sz="2100" dirty="0" smtClean="0"/>
            </a:br>
            <a:r>
              <a:rPr lang="ro-RO" sz="2100" b="1" dirty="0" smtClean="0"/>
              <a:t>39</a:t>
            </a:r>
            <a:r>
              <a:rPr lang="ro-RO" sz="2100" dirty="0" smtClean="0"/>
              <a:t> de COMUNICĂRI LA CONFERINŢE INTERNAŢIONALE ŞI NAŢIONALE (dintre care 5 comunicări în plenul şedinţei); </a:t>
            </a:r>
            <a:br>
              <a:rPr lang="ro-RO" sz="2100" dirty="0" smtClean="0"/>
            </a:br>
            <a:r>
              <a:rPr lang="ro-RO" sz="2100" dirty="0" smtClean="0"/>
              <a:t> </a:t>
            </a:r>
            <a:r>
              <a:rPr lang="ro-RO" sz="2100" b="1" dirty="0" smtClean="0"/>
              <a:t>3 </a:t>
            </a:r>
            <a:r>
              <a:rPr lang="ro-RO" sz="2100" dirty="0" smtClean="0"/>
              <a:t>INTERVIURI pentru TVR Moldova şi BTV vizând activităţile în cadrul proiectului, inclusiv o emisiune dedicată deportărilor din RSS Moldovenească: </a:t>
            </a:r>
            <a:br>
              <a:rPr lang="ro-RO" sz="2100" dirty="0" smtClean="0"/>
            </a:br>
            <a:r>
              <a:rPr lang="ro-RO" sz="2100" dirty="0" smtClean="0"/>
              <a:t>“76 de ani de la primul val de deportări”</a:t>
            </a:r>
            <a:r>
              <a:rPr lang="ro-RO" sz="2100" i="1" dirty="0" smtClean="0"/>
              <a:t>, BTV, </a:t>
            </a:r>
            <a:r>
              <a:rPr lang="ro-RO" sz="2100" dirty="0" smtClean="0"/>
              <a:t>26.06.2017 </a:t>
            </a:r>
            <a:br>
              <a:rPr lang="ro-RO" sz="2100" dirty="0" smtClean="0"/>
            </a:br>
            <a:r>
              <a:rPr lang="ro-RO" sz="2100" b="1" dirty="0" smtClean="0"/>
              <a:t>26 de studii de caz </a:t>
            </a:r>
            <a:r>
              <a:rPr lang="ro-RO" sz="2100" dirty="0" smtClean="0"/>
              <a:t>digitalizate şi transliterate (100 de fotografii şi documente scanate, incluse în arhivă); </a:t>
            </a:r>
            <a:br>
              <a:rPr lang="ro-RO" sz="2100" dirty="0" smtClean="0"/>
            </a:br>
            <a:r>
              <a:rPr lang="ro-RO" sz="2100" dirty="0" smtClean="0"/>
              <a:t> </a:t>
            </a:r>
            <a:r>
              <a:rPr lang="ro-RO" sz="2100" b="1" dirty="0" smtClean="0"/>
              <a:t>1 iniţiativă  </a:t>
            </a:r>
            <a:r>
              <a:rPr lang="ro-RO" sz="2100" dirty="0" smtClean="0"/>
              <a:t>privind recunoaşterea statutului de victimă a persoanelor care au suferit foametea din RSS Moldovenească în anii 1946-1947</a:t>
            </a:r>
            <a:endParaRPr lang="ru-RU" sz="2100" dirty="0"/>
          </a:p>
        </p:txBody>
      </p:sp>
      <p:sp>
        <p:nvSpPr>
          <p:cNvPr id="3" name="Содержимое 2"/>
          <p:cNvSpPr>
            <a:spLocks noGrp="1"/>
          </p:cNvSpPr>
          <p:nvPr>
            <p:ph idx="1"/>
          </p:nvPr>
        </p:nvSpPr>
        <p:spPr>
          <a:xfrm>
            <a:off x="251520" y="3933056"/>
            <a:ext cx="8682168" cy="2315344"/>
          </a:xfrm>
        </p:spPr>
        <p:txBody>
          <a:bodyPr>
            <a:normAutofit fontScale="77500" lnSpcReduction="20000"/>
          </a:bodyPr>
          <a:lstStyle/>
          <a:p>
            <a:r>
              <a:rPr lang="ro-RO" b="1" dirty="0" smtClean="0"/>
              <a:t>Colecție de documente:</a:t>
            </a:r>
            <a:endParaRPr lang="ru-RU" dirty="0" smtClean="0"/>
          </a:p>
          <a:p>
            <a:pPr>
              <a:buNone/>
            </a:pPr>
            <a:r>
              <a:rPr lang="ro-RO" i="1" dirty="0" smtClean="0"/>
              <a:t> Arhivele memoriei: recuperarea şi valorificarea istorică a memoriei victimelor regimului totalitar-comunist din Republica Sovietică Socialistă Moldovenească. Memorii. Documente. Studii de caz. Cercetări realizate in localităţile din nordul Republicii Moldova</a:t>
            </a:r>
            <a:r>
              <a:rPr lang="ro-RO" dirty="0" smtClean="0"/>
              <a:t>. Vol. III, tom 2. </a:t>
            </a:r>
            <a:r>
              <a:rPr lang="ro-RO" dirty="0" err="1" smtClean="0"/>
              <a:t>Ch</a:t>
            </a:r>
            <a:r>
              <a:rPr lang="ro-RO" dirty="0" smtClean="0"/>
              <a:t>: </a:t>
            </a:r>
            <a:r>
              <a:rPr lang="ro-RO" dirty="0" err="1" smtClean="0"/>
              <a:t>Balacron</a:t>
            </a:r>
            <a:r>
              <a:rPr lang="ro-RO" dirty="0" smtClean="0"/>
              <a:t>, 2017, 362 p.  ISBN 978-9975-936-96-5</a:t>
            </a: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320"/>
            <a:ext cx="8538152" cy="778416"/>
          </a:xfrm>
        </p:spPr>
        <p:txBody>
          <a:bodyPr/>
          <a:lstStyle/>
          <a:p>
            <a:r>
              <a:rPr lang="ro-RO" dirty="0" smtClean="0"/>
              <a:t>Realizări: </a:t>
            </a:r>
            <a:endParaRPr lang="ru-RU" dirty="0"/>
          </a:p>
        </p:txBody>
      </p:sp>
      <p:sp>
        <p:nvSpPr>
          <p:cNvPr id="3" name="Содержимое 2"/>
          <p:cNvSpPr>
            <a:spLocks noGrp="1"/>
          </p:cNvSpPr>
          <p:nvPr>
            <p:ph sz="half" idx="1"/>
          </p:nvPr>
        </p:nvSpPr>
        <p:spPr>
          <a:xfrm>
            <a:off x="539552" y="1340768"/>
            <a:ext cx="4176464" cy="4846672"/>
          </a:xfrm>
        </p:spPr>
        <p:txBody>
          <a:bodyPr>
            <a:normAutofit fontScale="85000" lnSpcReduction="20000"/>
          </a:bodyPr>
          <a:lstStyle/>
          <a:p>
            <a:pPr>
              <a:buNone/>
            </a:pPr>
            <a:r>
              <a:rPr lang="ro-RO" b="1" dirty="0" smtClean="0"/>
              <a:t>Colecție de documente de istorie orală:</a:t>
            </a:r>
          </a:p>
          <a:p>
            <a:pPr>
              <a:buNone/>
            </a:pPr>
            <a:r>
              <a:rPr lang="ro-RO" dirty="0" err="1" smtClean="0"/>
              <a:t>Pădureac</a:t>
            </a:r>
            <a:r>
              <a:rPr lang="en-US" dirty="0" smtClean="0"/>
              <a:t>, L. (editor), </a:t>
            </a:r>
            <a:r>
              <a:rPr lang="ro-RO" i="1" dirty="0" smtClean="0"/>
              <a:t>Arhivele memoriei: recuperarea şi valorificarea istorică a memoriei victimelor regimului totalitar-comunist din Republica Sovietică Socialistă Moldovenească. Memorii. Documente. Studii de caz. Cercetări realizate in localităţile din nordul Republicii Moldova</a:t>
            </a:r>
            <a:r>
              <a:rPr lang="ro-RO" dirty="0" smtClean="0"/>
              <a:t>. Vol. III, tom 2. </a:t>
            </a:r>
            <a:r>
              <a:rPr lang="ro-RO" dirty="0" err="1" smtClean="0"/>
              <a:t>Ch</a:t>
            </a:r>
            <a:r>
              <a:rPr lang="ro-RO" dirty="0" smtClean="0"/>
              <a:t>: </a:t>
            </a:r>
            <a:r>
              <a:rPr lang="ro-RO" dirty="0" err="1" smtClean="0"/>
              <a:t>Balacron</a:t>
            </a:r>
            <a:r>
              <a:rPr lang="ro-RO" dirty="0" smtClean="0"/>
              <a:t>, 2017, 362 p.  ISBN 978-9975-936-96-5</a:t>
            </a:r>
            <a:endParaRPr lang="ru-RU" dirty="0"/>
          </a:p>
        </p:txBody>
      </p:sp>
      <p:pic>
        <p:nvPicPr>
          <p:cNvPr id="7" name="Рисунок 6" descr="C:\Users\Padureac\Desktop\coperta_ARHIVELE MEMORIEI_vol III_tom II_fin.jpg"/>
          <p:cNvPicPr/>
          <p:nvPr/>
        </p:nvPicPr>
        <p:blipFill>
          <a:blip r:embed="rId2" cstate="screen"/>
          <a:srcRect/>
          <a:stretch>
            <a:fillRect/>
          </a:stretch>
        </p:blipFill>
        <p:spPr bwMode="auto">
          <a:xfrm>
            <a:off x="4860032" y="1628800"/>
            <a:ext cx="3560327" cy="4637483"/>
          </a:xfrm>
          <a:prstGeom prst="rect">
            <a:avLst/>
          </a:prstGeom>
          <a:noFill/>
          <a:ln w="9525">
            <a:noFill/>
            <a:miter lim="800000"/>
            <a:headEnd/>
            <a:tailEnd/>
          </a:ln>
        </p:spPr>
      </p:pic>
      <p:sp>
        <p:nvSpPr>
          <p:cNvPr id="9" name="Содержимое 8"/>
          <p:cNvSpPr>
            <a:spLocks noGrp="1"/>
          </p:cNvSpPr>
          <p:nvPr>
            <p:ph sz="half" idx="2"/>
          </p:nvPr>
        </p:nvSpPr>
        <p:spPr/>
        <p:txBody>
          <a:bodyPr/>
          <a:lstStyle/>
          <a:p>
            <a:pPr>
              <a:buNone/>
            </a:pP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143000"/>
          </a:xfrm>
        </p:spPr>
        <p:txBody>
          <a:bodyPr>
            <a:normAutofit fontScale="90000"/>
          </a:bodyPr>
          <a:lstStyle/>
          <a:p>
            <a:r>
              <a:rPr lang="ro-RO" sz="3100" b="1" dirty="0" smtClean="0"/>
              <a:t/>
            </a:r>
            <a:br>
              <a:rPr lang="ro-RO" sz="3100" b="1" dirty="0" smtClean="0"/>
            </a:br>
            <a:r>
              <a:rPr lang="ro-RO" sz="3100" b="1" dirty="0" smtClean="0"/>
              <a:t>Iniţiativă de reabilitare morală a persoanelor care în anii 1946-1947 au suferit foametea din RSS Moldovenească</a:t>
            </a:r>
            <a:r>
              <a:rPr lang="ru-RU" dirty="0" smtClean="0"/>
              <a:t/>
            </a:r>
            <a:br>
              <a:rPr lang="ru-RU" dirty="0" smtClean="0"/>
            </a:br>
            <a:endParaRPr lang="ru-RU" dirty="0"/>
          </a:p>
        </p:txBody>
      </p:sp>
      <p:sp>
        <p:nvSpPr>
          <p:cNvPr id="3" name="Содержимое 2"/>
          <p:cNvSpPr>
            <a:spLocks noGrp="1"/>
          </p:cNvSpPr>
          <p:nvPr>
            <p:ph idx="1"/>
          </p:nvPr>
        </p:nvSpPr>
        <p:spPr>
          <a:xfrm>
            <a:off x="539552" y="1447800"/>
            <a:ext cx="8394136" cy="4800600"/>
          </a:xfrm>
        </p:spPr>
        <p:txBody>
          <a:bodyPr>
            <a:normAutofit fontScale="62500" lnSpcReduction="20000"/>
          </a:bodyPr>
          <a:lstStyle/>
          <a:p>
            <a:pPr>
              <a:buNone/>
            </a:pPr>
            <a:r>
              <a:rPr lang="ro-RO" dirty="0" smtClean="0"/>
              <a:t>Foametea din anii 1946-1947 din RSS Moldovenească sub aspect juridic reprezintă o formă agravantă a represiunii politice practicată de regimul totalitar comunist, fiind un abuz din partea instituţiilor statului, iar potrivit Declaraţia ONU din 1948 are cele trei caracteristici specifice genocidului. Se propune:</a:t>
            </a:r>
            <a:endParaRPr lang="ru-RU" dirty="0" smtClean="0"/>
          </a:p>
          <a:p>
            <a:r>
              <a:rPr lang="ro-RO" u="sng" dirty="0" smtClean="0"/>
              <a:t>Elaborarea şi aprobarea </a:t>
            </a:r>
            <a:r>
              <a:rPr lang="ro-RO" i="1" u="sng" dirty="0" smtClean="0"/>
              <a:t>Legii privind reabilitarea victimelor foametei din RSS Moldovenească în anii 1946-1947 </a:t>
            </a:r>
            <a:r>
              <a:rPr lang="ro-RO" u="sng" dirty="0" smtClean="0"/>
              <a:t>luându-se în vedere:</a:t>
            </a:r>
            <a:endParaRPr lang="ru-RU" dirty="0" smtClean="0"/>
          </a:p>
          <a:p>
            <a:pPr lvl="0"/>
            <a:r>
              <a:rPr lang="ro-RO" dirty="0" smtClean="0"/>
              <a:t>Necesitatea recunoașterii statutului de victime ale regimului totalitar pentru persoanele care au avut de suferit din cauza foametei provocate de autoritățile sovietice în RSS Moldovenească în anii 1946-1947, și reabilitării morale a victimelor foametei din RSS Moldovenească; </a:t>
            </a:r>
            <a:endParaRPr lang="ru-RU" dirty="0" smtClean="0"/>
          </a:p>
          <a:p>
            <a:pPr lvl="0"/>
            <a:r>
              <a:rPr lang="ro-RO" dirty="0" smtClean="0"/>
              <a:t>Nu pot fi reabilitate persoanele care au participat nemijlocit la provocarea foametei din RSS Moldovenească;</a:t>
            </a:r>
            <a:endParaRPr lang="ru-RU" dirty="0" smtClean="0"/>
          </a:p>
          <a:p>
            <a:pPr lvl="0"/>
            <a:r>
              <a:rPr lang="ro-RO" dirty="0" smtClean="0"/>
              <a:t>Desemnarea </a:t>
            </a:r>
            <a:r>
              <a:rPr lang="ro-RO" i="1" dirty="0" smtClean="0"/>
              <a:t>Zilei de comemorare a victimelor foametei din RSS Moldovenească</a:t>
            </a:r>
            <a:r>
              <a:rPr lang="ro-RO" dirty="0" smtClean="0"/>
              <a:t> şi a consecinţelor acesteia, cinstind memoria și manifestând respect faţă de cetăţenii care au supravieţuit  tragedia foametei.</a:t>
            </a: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434184" cy="864096"/>
          </a:xfrm>
        </p:spPr>
        <p:txBody>
          <a:bodyPr>
            <a:normAutofit/>
          </a:bodyPr>
          <a:lstStyle/>
          <a:p>
            <a:r>
              <a:rPr lang="ro-RO" sz="3600" b="1" dirty="0" smtClean="0"/>
              <a:t>Publicaţii</a:t>
            </a:r>
            <a:endParaRPr lang="ru-RU" dirty="0"/>
          </a:p>
        </p:txBody>
      </p:sp>
      <p:sp>
        <p:nvSpPr>
          <p:cNvPr id="3" name="Содержимое 2"/>
          <p:cNvSpPr>
            <a:spLocks noGrp="1"/>
          </p:cNvSpPr>
          <p:nvPr>
            <p:ph idx="1"/>
          </p:nvPr>
        </p:nvSpPr>
        <p:spPr>
          <a:xfrm>
            <a:off x="395536" y="1196752"/>
            <a:ext cx="8538152" cy="5051648"/>
          </a:xfrm>
        </p:spPr>
        <p:txBody>
          <a:bodyPr>
            <a:noAutofit/>
          </a:bodyPr>
          <a:lstStyle/>
          <a:p>
            <a:pPr>
              <a:buNone/>
            </a:pPr>
            <a:r>
              <a:rPr lang="ro-RO" sz="2000" b="1" dirty="0" smtClean="0"/>
              <a:t>Capitole în monografii şi culegeri naţionale:</a:t>
            </a:r>
            <a:endParaRPr lang="ru-RU" sz="2000" dirty="0" smtClean="0"/>
          </a:p>
          <a:p>
            <a:r>
              <a:rPr lang="ro-RO" sz="2000" dirty="0" smtClean="0"/>
              <a:t>BÎRLĂDEANU, V., Interviu și notă introductivă la studiul de caz: </a:t>
            </a:r>
            <a:r>
              <a:rPr lang="ro-RO" sz="2000" i="1" dirty="0" smtClean="0"/>
              <a:t>Antonia Grecu, </a:t>
            </a:r>
            <a:r>
              <a:rPr lang="ro-RO" sz="2000" i="1" dirty="0" err="1" smtClean="0"/>
              <a:t>com</a:t>
            </a:r>
            <a:r>
              <a:rPr lang="ro-RO" sz="2000" i="1" dirty="0" smtClean="0"/>
              <a:t>. Văleni, r-nul Cahul, Doamne fereşte să se piardă această memorie!</a:t>
            </a:r>
            <a:r>
              <a:rPr lang="ro-RO" sz="2000" dirty="0" smtClean="0"/>
              <a:t> În: </a:t>
            </a:r>
            <a:r>
              <a:rPr lang="ro-RO" sz="2000" i="1" dirty="0" smtClean="0"/>
              <a:t>Arhivele memoriei: recuperarea şi valorificarea istorică a memoriei victimelor regimului totalitar-comunist din Republica Sovietică Socialistă Moldovenească. Memorii. Documente. Studii de caz. Cercetări realizate in localităţile din sudul Republicii Moldova</a:t>
            </a:r>
            <a:r>
              <a:rPr lang="ro-RO" sz="2000" dirty="0" smtClean="0"/>
              <a:t>. Elena PPOSTICĂ (ed.), vol. II, tom 2. Chişinău: </a:t>
            </a:r>
            <a:r>
              <a:rPr lang="ro-RO" sz="2000" dirty="0" err="1" smtClean="0"/>
              <a:t>Balacron</a:t>
            </a:r>
            <a:r>
              <a:rPr lang="ro-RO" sz="2000" dirty="0" smtClean="0"/>
              <a:t>, 2016, p. 127-161. ISBN 978-9975-128-87-2.</a:t>
            </a:r>
            <a:endParaRPr lang="ru-RU" sz="2000" dirty="0" smtClean="0"/>
          </a:p>
          <a:p>
            <a:pPr>
              <a:buNone/>
            </a:pPr>
            <a:r>
              <a:rPr lang="ro-RO" sz="2000" b="1" dirty="0" smtClean="0"/>
              <a:t>Articole în culegeri internaţionale:</a:t>
            </a:r>
            <a:endParaRPr lang="ru-RU" sz="2000" dirty="0" smtClean="0"/>
          </a:p>
          <a:p>
            <a:r>
              <a:rPr lang="ro-RO" sz="2000" dirty="0" smtClean="0"/>
              <a:t>PĂDUREAC, L., </a:t>
            </a:r>
            <a:r>
              <a:rPr lang="ro-RO" sz="2000" i="1" dirty="0" err="1" smtClean="0"/>
              <a:t>Голод</a:t>
            </a:r>
            <a:r>
              <a:rPr lang="ro-RO" sz="2000" i="1" dirty="0" smtClean="0"/>
              <a:t> 1946 - 1947 </a:t>
            </a:r>
            <a:r>
              <a:rPr lang="ro-RO" sz="2000" i="1" dirty="0" err="1" smtClean="0"/>
              <a:t>гг</a:t>
            </a:r>
            <a:r>
              <a:rPr lang="ro-RO" sz="2000" i="1" dirty="0" smtClean="0"/>
              <a:t>. в </a:t>
            </a:r>
            <a:r>
              <a:rPr lang="ro-RO" sz="2000" i="1" dirty="0" err="1" smtClean="0"/>
              <a:t>Молдавской</a:t>
            </a:r>
            <a:r>
              <a:rPr lang="ro-RO" sz="2000" i="1" dirty="0" smtClean="0"/>
              <a:t> ССР в </a:t>
            </a:r>
            <a:r>
              <a:rPr lang="ro-RO" sz="2000" i="1" dirty="0" err="1" smtClean="0"/>
              <a:t>исследованиях</a:t>
            </a:r>
            <a:r>
              <a:rPr lang="ro-RO" sz="2000" i="1" dirty="0" smtClean="0"/>
              <a:t>  </a:t>
            </a:r>
            <a:r>
              <a:rPr lang="ro-RO" sz="2000" i="1" dirty="0" err="1" smtClean="0"/>
              <a:t>устной</a:t>
            </a:r>
            <a:r>
              <a:rPr lang="ro-RO" sz="2000" i="1" dirty="0" smtClean="0"/>
              <a:t> </a:t>
            </a:r>
            <a:r>
              <a:rPr lang="ro-RO" sz="2000" i="1" dirty="0" err="1" smtClean="0"/>
              <a:t>истории</a:t>
            </a:r>
            <a:r>
              <a:rPr lang="ro-RO" sz="2000" dirty="0" smtClean="0"/>
              <a:t>, </a:t>
            </a:r>
            <a:r>
              <a:rPr lang="ro-RO" sz="2000" dirty="0" err="1" smtClean="0"/>
              <a:t>Міжнародній</a:t>
            </a:r>
            <a:r>
              <a:rPr lang="ro-RO" sz="2000" dirty="0" smtClean="0"/>
              <a:t> </a:t>
            </a:r>
            <a:r>
              <a:rPr lang="ro-RO" sz="2000" dirty="0" err="1" smtClean="0"/>
              <a:t>науково-практичній</a:t>
            </a:r>
            <a:r>
              <a:rPr lang="ro-RO" sz="2000" dirty="0" smtClean="0"/>
              <a:t> </a:t>
            </a:r>
            <a:r>
              <a:rPr lang="ro-RO" sz="2000" dirty="0" err="1" smtClean="0"/>
              <a:t>конференції</a:t>
            </a:r>
            <a:r>
              <a:rPr lang="ro-RO" sz="2000" dirty="0" smtClean="0"/>
              <a:t> ІІІ </a:t>
            </a:r>
            <a:r>
              <a:rPr lang="ro-RO" sz="2000" dirty="0" err="1" smtClean="0"/>
              <a:t>Дунайські</a:t>
            </a:r>
            <a:r>
              <a:rPr lang="ro-RO" sz="2000" dirty="0" smtClean="0"/>
              <a:t> </a:t>
            </a:r>
            <a:r>
              <a:rPr lang="ro-RO" sz="2000" dirty="0" err="1" smtClean="0"/>
              <a:t>Наукові</a:t>
            </a:r>
            <a:r>
              <a:rPr lang="ro-RO" sz="2000" dirty="0" smtClean="0"/>
              <a:t> </a:t>
            </a:r>
            <a:r>
              <a:rPr lang="ro-RO" sz="2000" dirty="0" err="1" smtClean="0"/>
              <a:t>Читання</a:t>
            </a:r>
            <a:r>
              <a:rPr lang="ro-RO" sz="2000" dirty="0" smtClean="0"/>
              <a:t> «</a:t>
            </a:r>
            <a:r>
              <a:rPr lang="ro-RO" sz="2000" dirty="0" err="1" smtClean="0"/>
              <a:t>Голод</a:t>
            </a:r>
            <a:r>
              <a:rPr lang="ro-RO" sz="2000" dirty="0" smtClean="0"/>
              <a:t> 1946-1947 </a:t>
            </a:r>
            <a:r>
              <a:rPr lang="ro-RO" sz="2000" dirty="0" err="1" smtClean="0"/>
              <a:t>рр</a:t>
            </a:r>
            <a:r>
              <a:rPr lang="ro-RO" sz="2000" dirty="0" smtClean="0"/>
              <a:t>.: </a:t>
            </a:r>
            <a:r>
              <a:rPr lang="ro-RO" sz="2000" dirty="0" err="1" smtClean="0"/>
              <a:t>історичні</a:t>
            </a:r>
            <a:r>
              <a:rPr lang="ro-RO" sz="2000" dirty="0" smtClean="0"/>
              <a:t>, </a:t>
            </a:r>
            <a:r>
              <a:rPr lang="ro-RO" sz="2000" dirty="0" err="1" smtClean="0"/>
              <a:t>філософсько-психологічні</a:t>
            </a:r>
            <a:r>
              <a:rPr lang="ro-RO" sz="2000" dirty="0" smtClean="0"/>
              <a:t> </a:t>
            </a:r>
            <a:r>
              <a:rPr lang="ro-RO" sz="2000" dirty="0" err="1" smtClean="0"/>
              <a:t>та</a:t>
            </a:r>
            <a:r>
              <a:rPr lang="ro-RO" sz="2000" dirty="0" smtClean="0"/>
              <a:t> </a:t>
            </a:r>
            <a:r>
              <a:rPr lang="ro-RO" sz="2000" dirty="0" err="1" smtClean="0"/>
              <a:t>педагогічні</a:t>
            </a:r>
            <a:r>
              <a:rPr lang="ro-RO" sz="2000" dirty="0" smtClean="0"/>
              <a:t> </a:t>
            </a:r>
            <a:r>
              <a:rPr lang="ro-RO" sz="2000" dirty="0" err="1" smtClean="0"/>
              <a:t>аспекти</a:t>
            </a:r>
            <a:r>
              <a:rPr lang="ro-RO" sz="2000" dirty="0" smtClean="0"/>
              <a:t>», </a:t>
            </a:r>
            <a:r>
              <a:rPr lang="ro-RO" sz="2000" dirty="0" err="1" smtClean="0"/>
              <a:t>Измаiл</a:t>
            </a:r>
            <a:r>
              <a:rPr lang="ro-RO" sz="2000" dirty="0" smtClean="0"/>
              <a:t>, РВВ, p. 189-195. IДГУ: «СМИЛ» УДК94(477) «1946/1947»</a:t>
            </a:r>
            <a:endParaRPr lang="ru-RU"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82168" cy="922114"/>
          </a:xfrm>
        </p:spPr>
        <p:txBody>
          <a:bodyPr>
            <a:normAutofit/>
          </a:bodyPr>
          <a:lstStyle/>
          <a:p>
            <a:r>
              <a:rPr lang="ro-RO" b="1" dirty="0" smtClean="0"/>
              <a:t>Publicaţii</a:t>
            </a:r>
            <a:endParaRPr lang="ru-RU" dirty="0"/>
          </a:p>
        </p:txBody>
      </p:sp>
      <p:sp>
        <p:nvSpPr>
          <p:cNvPr id="3" name="Содержимое 2"/>
          <p:cNvSpPr>
            <a:spLocks noGrp="1"/>
          </p:cNvSpPr>
          <p:nvPr>
            <p:ph idx="1"/>
          </p:nvPr>
        </p:nvSpPr>
        <p:spPr>
          <a:xfrm>
            <a:off x="395536" y="908720"/>
            <a:ext cx="8506192" cy="5267672"/>
          </a:xfrm>
        </p:spPr>
        <p:txBody>
          <a:bodyPr>
            <a:noAutofit/>
          </a:bodyPr>
          <a:lstStyle/>
          <a:p>
            <a:pPr>
              <a:buNone/>
            </a:pPr>
            <a:r>
              <a:rPr lang="ro-RO" sz="2000" b="1" dirty="0" smtClean="0"/>
              <a:t>Articole din reviste editate în străinătate:</a:t>
            </a:r>
            <a:endParaRPr lang="ru-RU" sz="2000" dirty="0" smtClean="0"/>
          </a:p>
          <a:p>
            <a:r>
              <a:rPr lang="ro-RO" sz="1800" dirty="0" smtClean="0"/>
              <a:t>SAINENCO, A., </a:t>
            </a:r>
            <a:r>
              <a:rPr lang="ro-RO" sz="1800" i="1" dirty="0" smtClean="0"/>
              <a:t>Lucruri și desemnări</a:t>
            </a:r>
            <a:r>
              <a:rPr lang="ro-RO" sz="1800" dirty="0" smtClean="0"/>
              <a:t>. În: Hyperion. Revistă de cultură. Anul 2017 (35), numărul 1-2-3, p.166-168. ISSN: 1453-7354;</a:t>
            </a:r>
            <a:endParaRPr lang="ru-RU" sz="1800" dirty="0" smtClean="0"/>
          </a:p>
          <a:p>
            <a:r>
              <a:rPr lang="ro-RO" sz="1800" dirty="0" smtClean="0"/>
              <a:t>SAINENCO, A., </a:t>
            </a:r>
            <a:r>
              <a:rPr lang="ro-RO" sz="1800" i="1" dirty="0" smtClean="0"/>
              <a:t>Semnul lingvistic: arbitrar sau motivat?</a:t>
            </a:r>
            <a:r>
              <a:rPr lang="ro-RO" sz="1800" dirty="0" smtClean="0"/>
              <a:t> În: Hyperion. Revistă de cultură. Anul 2017 (35), numărul 4-5-6, p. 170-172.</a:t>
            </a:r>
            <a:r>
              <a:rPr lang="ro-RO" sz="1800" i="1" dirty="0" smtClean="0"/>
              <a:t> </a:t>
            </a:r>
            <a:r>
              <a:rPr lang="ro-RO" sz="1800" dirty="0" smtClean="0"/>
              <a:t> ISSN: 1453-7354;</a:t>
            </a:r>
            <a:endParaRPr lang="ru-RU" sz="1800" dirty="0" smtClean="0"/>
          </a:p>
          <a:p>
            <a:r>
              <a:rPr lang="ro-RO" sz="1800" dirty="0" smtClean="0"/>
              <a:t>SAINENCO, A.</a:t>
            </a:r>
            <a:r>
              <a:rPr lang="ro-RO" sz="1800" b="1" dirty="0" smtClean="0"/>
              <a:t> </a:t>
            </a:r>
            <a:r>
              <a:rPr lang="ro-RO" sz="1800" i="1" dirty="0" smtClean="0"/>
              <a:t>Secvențe ale imaginarului lingvistic: o analiza  comparativa</a:t>
            </a:r>
            <a:r>
              <a:rPr lang="ro-RO" sz="1800" dirty="0" smtClean="0"/>
              <a:t>. În: Hyperion. Revistă de cultură. Anul 2017 (35), numărul 10-11-12, p. 158-162. ISSN: 1453-7354;</a:t>
            </a:r>
            <a:endParaRPr lang="ru-RU" sz="1800" dirty="0" smtClean="0"/>
          </a:p>
          <a:p>
            <a:r>
              <a:rPr lang="ro-RO" sz="1800" dirty="0" smtClean="0"/>
              <a:t>SAINENCO, A., </a:t>
            </a:r>
            <a:r>
              <a:rPr lang="ro-RO" sz="1800" i="1" u="sng" dirty="0" smtClean="0">
                <a:hlinkClick r:id="rId2"/>
              </a:rPr>
              <a:t>Repere în definirea limbajului poetic: Eugeniu Coșeriu și Dumitru Irimia</a:t>
            </a:r>
            <a:r>
              <a:rPr lang="ro-RO" sz="1800" u="sng" dirty="0" smtClean="0">
                <a:hlinkClick r:id="rId2"/>
              </a:rPr>
              <a:t>.</a:t>
            </a:r>
            <a:r>
              <a:rPr lang="ru-RU" sz="1800" u="sng" dirty="0" smtClean="0"/>
              <a:t> </a:t>
            </a:r>
            <a:r>
              <a:rPr lang="ro-RO" sz="1800" dirty="0" smtClean="0"/>
              <a:t>În:  Hyperion. Revistă de cultură. Anul 2017 (35), numărul 7-8-9, p.167-172. ISSN: 1453-7354.</a:t>
            </a:r>
          </a:p>
          <a:p>
            <a:r>
              <a:rPr lang="ro-RO" sz="1800" b="1" dirty="0" smtClean="0"/>
              <a:t>Teze ale comunicărilor la congrese, conferinţe:</a:t>
            </a:r>
            <a:r>
              <a:rPr lang="ro-RO" sz="1800" dirty="0" smtClean="0"/>
              <a:t> </a:t>
            </a:r>
            <a:endParaRPr lang="ru-RU" sz="1800" dirty="0" smtClean="0"/>
          </a:p>
          <a:p>
            <a:r>
              <a:rPr lang="ro-RO" sz="1800" dirty="0" smtClean="0"/>
              <a:t>PĂDUREAC, L. </a:t>
            </a:r>
            <a:r>
              <a:rPr lang="ro-RO" sz="1800" i="1" dirty="0" smtClean="0"/>
              <a:t>Identitatea etno-civică în Republica Moldova între confruntare şi conciliere</a:t>
            </a:r>
            <a:r>
              <a:rPr lang="ro-RO" sz="1800" dirty="0" smtClean="0"/>
              <a:t>. În: Identităţi etno-confesionale şi reprezentări ale Celuilalt în spaţiul est-european: între stereotip şi voinţă de a cunoaşte, Conferinţa internaţională, 2-5 noiembrie, 2017,  Iaşi p. 22</a:t>
            </a:r>
            <a:endParaRPr lang="ru-RU" sz="1800" dirty="0" smtClean="0"/>
          </a:p>
          <a:p>
            <a:pPr>
              <a:buNone/>
            </a:pPr>
            <a:endParaRPr lang="ru-RU" sz="1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o-RO" b="1" dirty="0" smtClean="0"/>
              <a:t>Publicaţii</a:t>
            </a:r>
            <a:endParaRPr lang="ru-RU" dirty="0"/>
          </a:p>
        </p:txBody>
      </p:sp>
      <p:sp>
        <p:nvSpPr>
          <p:cNvPr id="3" name="Содержимое 2"/>
          <p:cNvSpPr>
            <a:spLocks noGrp="1"/>
          </p:cNvSpPr>
          <p:nvPr>
            <p:ph idx="1"/>
          </p:nvPr>
        </p:nvSpPr>
        <p:spPr>
          <a:xfrm>
            <a:off x="457200" y="980728"/>
            <a:ext cx="8229600" cy="5145435"/>
          </a:xfrm>
        </p:spPr>
        <p:txBody>
          <a:bodyPr>
            <a:normAutofit fontScale="55000" lnSpcReduction="20000"/>
          </a:bodyPr>
          <a:lstStyle/>
          <a:p>
            <a:pPr>
              <a:buNone/>
            </a:pPr>
            <a:r>
              <a:rPr lang="ro-RO" b="1" dirty="0" smtClean="0"/>
              <a:t>Articole în culegeri naţionale:</a:t>
            </a:r>
            <a:r>
              <a:rPr lang="ro-RO" dirty="0" smtClean="0"/>
              <a:t> </a:t>
            </a:r>
            <a:endParaRPr lang="ru-RU" dirty="0" smtClean="0"/>
          </a:p>
          <a:p>
            <a:r>
              <a:rPr lang="ro-RO" dirty="0" smtClean="0"/>
              <a:t>DĂNILĂ, V., Dimensiunea tragică a foametei din Basarabia: mărturii ale victimelor din comuna Gălăşeni. În </a:t>
            </a:r>
            <a:r>
              <a:rPr lang="ro-RO" i="1" dirty="0" smtClean="0"/>
              <a:t>Anuarul Catedrei de ştiinţe </a:t>
            </a:r>
            <a:r>
              <a:rPr lang="ro-RO" i="1" dirty="0" err="1" smtClean="0"/>
              <a:t>socioumane</a:t>
            </a:r>
            <a:r>
              <a:rPr lang="ro-RO" i="1" dirty="0" smtClean="0"/>
              <a:t> şi asistenţă socială</a:t>
            </a:r>
            <a:r>
              <a:rPr lang="ro-RO" dirty="0" smtClean="0"/>
              <a:t>, Bălţi, 2017 (în apariţie);</a:t>
            </a:r>
            <a:endParaRPr lang="ru-RU" dirty="0" smtClean="0"/>
          </a:p>
          <a:p>
            <a:r>
              <a:rPr lang="ro-RO" dirty="0" smtClean="0"/>
              <a:t>DĂNILĂ, V., Represiunile staliniste: stări de confuzie, de frică, de insecuritate.</a:t>
            </a:r>
            <a:r>
              <a:rPr lang="ro-RO" b="1" i="1" dirty="0" smtClean="0"/>
              <a:t> </a:t>
            </a:r>
            <a:r>
              <a:rPr lang="ro-RO" dirty="0" smtClean="0"/>
              <a:t>În </a:t>
            </a:r>
            <a:r>
              <a:rPr lang="ro-RO" i="1" dirty="0" smtClean="0"/>
              <a:t>Anuarul Catedrei de ştiinţe </a:t>
            </a:r>
            <a:r>
              <a:rPr lang="ro-RO" i="1" dirty="0" err="1" smtClean="0"/>
              <a:t>socioumane</a:t>
            </a:r>
            <a:r>
              <a:rPr lang="ro-RO" i="1" dirty="0" smtClean="0"/>
              <a:t> şi asistenţă socială</a:t>
            </a:r>
            <a:r>
              <a:rPr lang="ro-RO" dirty="0" smtClean="0"/>
              <a:t>, Bălţi, 2017 (în apariţie);</a:t>
            </a:r>
            <a:endParaRPr lang="ru-RU" dirty="0" smtClean="0"/>
          </a:p>
          <a:p>
            <a:r>
              <a:rPr lang="ro-RO" dirty="0" smtClean="0"/>
              <a:t>PĂDUREAC, L., Foametea în deportare: mărturii ale supravieţuitorilor basarabeni şi bucovineni. În: Sesiunea ştiinţifică a Departamentului Istoria Românilor, Universală şi Arheologie: În memoriam Gheorghe Palade, ediţia a 4-a, Chişinău: CEP USM, 2017, p. 90. ISBN 978-9975-71-901-8;</a:t>
            </a:r>
            <a:endParaRPr lang="ru-RU" dirty="0" smtClean="0"/>
          </a:p>
          <a:p>
            <a:r>
              <a:rPr lang="ro-RO" dirty="0" smtClean="0"/>
              <a:t>PĂDUREAC, L</a:t>
            </a:r>
            <a:r>
              <a:rPr lang="ro-RO" i="1" dirty="0" smtClean="0"/>
              <a:t>.,</a:t>
            </a:r>
            <a:r>
              <a:rPr lang="ro-RO" dirty="0" smtClean="0"/>
              <a:t> JACOTA-DRAGAN, Olga, Justiţia şi dreptatea între </a:t>
            </a:r>
            <a:r>
              <a:rPr lang="ro-RO" dirty="0" err="1" smtClean="0"/>
              <a:t>istoricism</a:t>
            </a:r>
            <a:r>
              <a:rPr lang="ro-RO" dirty="0" smtClean="0"/>
              <a:t> şi modernitate. În: Ştiinţa juridică în condiţiile de integrare Europeană a Ucrainei şi Moldovei: repere moderne de dezvoltare juridică. Conferinţă internaţională ştiinţifico-practică, Chişinău, 2017, p. 19-22. ISBN 978-9975-3078-3-3;</a:t>
            </a:r>
            <a:endParaRPr lang="ru-RU" dirty="0" smtClean="0"/>
          </a:p>
          <a:p>
            <a:r>
              <a:rPr lang="ro-RO" dirty="0" smtClean="0"/>
              <a:t>PĂDUREAC, L</a:t>
            </a:r>
            <a:r>
              <a:rPr lang="ro-RO" i="1" dirty="0" smtClean="0"/>
              <a:t>.,</a:t>
            </a:r>
            <a:r>
              <a:rPr lang="ro-RO" dirty="0" smtClean="0"/>
              <a:t> </a:t>
            </a:r>
            <a:r>
              <a:rPr lang="ro-RO" i="1" dirty="0" smtClean="0"/>
              <a:t>Refugiaţi şi repatriaţi basarabeni în studiile de istorii orală</a:t>
            </a:r>
            <a:r>
              <a:rPr lang="ro-RO" dirty="0" smtClean="0"/>
              <a:t>. În: Anuarul Catedrei de ştiinţe </a:t>
            </a:r>
            <a:r>
              <a:rPr lang="ro-RO" dirty="0" err="1" smtClean="0"/>
              <a:t>socioumane</a:t>
            </a:r>
            <a:r>
              <a:rPr lang="ro-RO" dirty="0" smtClean="0"/>
              <a:t> şi asistenţă socială, 2017. (în apariţie);</a:t>
            </a:r>
            <a:endParaRPr lang="ru-RU" dirty="0" smtClean="0"/>
          </a:p>
          <a:p>
            <a:r>
              <a:rPr lang="ro-RO" dirty="0" smtClean="0"/>
              <a:t>PĂDUREAC, L</a:t>
            </a:r>
            <a:r>
              <a:rPr lang="ro-RO" i="1" dirty="0" smtClean="0"/>
              <a:t>.,</a:t>
            </a:r>
            <a:r>
              <a:rPr lang="ro-RO" dirty="0" smtClean="0"/>
              <a:t> </a:t>
            </a:r>
            <a:r>
              <a:rPr lang="ro-RO" i="1" dirty="0" smtClean="0"/>
              <a:t>Similitudinile primului an din deportare în mărturiile basarabenilor</a:t>
            </a:r>
            <a:r>
              <a:rPr lang="ro-RO" dirty="0" smtClean="0"/>
              <a:t>. În: Perspectivele şi problemele integrării în Spaţiul European al Cercetării şi Educaţiei, Cahul, Universitatea „B.P. Haşdeu”, 2017. ISBN 978-9975-88-021-3;</a:t>
            </a:r>
            <a:endParaRPr lang="ru-RU" dirty="0" smtClean="0"/>
          </a:p>
          <a:p>
            <a:r>
              <a:rPr lang="ro-RO" dirty="0" smtClean="0"/>
              <a:t>PĂDUREAC, Lidia, </a:t>
            </a:r>
            <a:r>
              <a:rPr lang="ro-RO" i="1" dirty="0" smtClean="0"/>
              <a:t>Sistemul represiv sovietic şi soarta membrilor Sfatului Ţării: studiu de caz.</a:t>
            </a:r>
            <a:r>
              <a:rPr lang="ro-RO" dirty="0" smtClean="0"/>
              <a:t> În: Centenarul Sfatului Ţării, Chişinău, 2017 (în apariţie);</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o-RO" dirty="0" smtClean="0"/>
              <a:t>ECHIPA DE CERCETARE</a:t>
            </a:r>
            <a:endParaRPr lang="ru-RU" dirty="0"/>
          </a:p>
        </p:txBody>
      </p:sp>
      <p:graphicFrame>
        <p:nvGraphicFramePr>
          <p:cNvPr id="4" name="Содержимое 3"/>
          <p:cNvGraphicFramePr>
            <a:graphicFrameLocks noGrp="1"/>
          </p:cNvGraphicFramePr>
          <p:nvPr>
            <p:ph idx="1"/>
          </p:nvPr>
        </p:nvGraphicFramePr>
        <p:xfrm>
          <a:off x="467544" y="1268760"/>
          <a:ext cx="8229600" cy="4516120"/>
        </p:xfrm>
        <a:graphic>
          <a:graphicData uri="http://schemas.openxmlformats.org/drawingml/2006/table">
            <a:tbl>
              <a:tblPr firstRow="1" bandRow="1">
                <a:tableStyleId>{5C22544A-7EE6-4342-B048-85BDC9FD1C3A}</a:tableStyleId>
              </a:tblPr>
              <a:tblGrid>
                <a:gridCol w="586408"/>
                <a:gridCol w="2880320"/>
                <a:gridCol w="1872208"/>
                <a:gridCol w="2890664"/>
              </a:tblGrid>
              <a:tr h="370840">
                <a:tc>
                  <a:txBody>
                    <a:bodyPr/>
                    <a:lstStyle/>
                    <a:p>
                      <a:endParaRPr lang="ru-RU" dirty="0"/>
                    </a:p>
                  </a:txBody>
                  <a:tcPr/>
                </a:tc>
                <a:tc>
                  <a:txBody>
                    <a:bodyPr/>
                    <a:lstStyle/>
                    <a:p>
                      <a:r>
                        <a:rPr lang="ro-MO" dirty="0" smtClean="0"/>
                        <a:t>NUME, PRENUME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kern="1200" dirty="0" smtClean="0">
                          <a:solidFill>
                            <a:schemeClr val="lt1"/>
                          </a:solidFill>
                          <a:latin typeface="+mn-lt"/>
                          <a:ea typeface="+mn-ea"/>
                          <a:cs typeface="+mn-cs"/>
                        </a:rPr>
                        <a:t>Titlul ştiinţifico-didactic</a:t>
                      </a:r>
                      <a:endParaRPr lang="ru-RU" sz="1800" b="1" kern="1200" dirty="0" smtClean="0">
                        <a:solidFill>
                          <a:schemeClr val="lt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kern="1200" dirty="0" smtClean="0">
                          <a:solidFill>
                            <a:schemeClr val="lt1"/>
                          </a:solidFill>
                          <a:latin typeface="+mn-lt"/>
                          <a:ea typeface="+mn-ea"/>
                          <a:cs typeface="+mn-cs"/>
                        </a:rPr>
                        <a:t>Funcţia în cadrul proiectului</a:t>
                      </a:r>
                      <a:endParaRPr lang="ru-RU" sz="1800" b="1" kern="1200" dirty="0" smtClean="0">
                        <a:solidFill>
                          <a:schemeClr val="lt1"/>
                        </a:solidFill>
                        <a:latin typeface="+mn-lt"/>
                        <a:ea typeface="+mn-ea"/>
                        <a:cs typeface="+mn-cs"/>
                      </a:endParaRPr>
                    </a:p>
                    <a:p>
                      <a:endParaRPr lang="ru-RU" dirty="0"/>
                    </a:p>
                  </a:txBody>
                  <a:tcPr/>
                </a:tc>
              </a:tr>
              <a:tr h="370840">
                <a:tc>
                  <a:txBody>
                    <a:bodyPr/>
                    <a:lstStyle/>
                    <a:p>
                      <a:r>
                        <a:rPr lang="ro-RO" dirty="0" smtClean="0"/>
                        <a:t>1</a:t>
                      </a:r>
                      <a:endParaRPr lang="ru-RU" dirty="0"/>
                    </a:p>
                  </a:txBody>
                  <a:tcPr/>
                </a:tc>
                <a:tc>
                  <a:txBody>
                    <a:bodyPr/>
                    <a:lstStyle/>
                    <a:p>
                      <a:r>
                        <a:rPr lang="ro-MO" b="1" dirty="0" smtClean="0"/>
                        <a:t>PĂDUREAC,  Lidia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dk1"/>
                          </a:solidFill>
                          <a:latin typeface="+mn-lt"/>
                          <a:ea typeface="+mn-ea"/>
                          <a:cs typeface="+mn-cs"/>
                        </a:rPr>
                        <a:t>conf. univ., dr.</a:t>
                      </a:r>
                      <a:endParaRPr lang="ru-RU" sz="1800" kern="1200" dirty="0" smtClean="0">
                        <a:solidFill>
                          <a:schemeClr val="dk1"/>
                        </a:solidFill>
                        <a:latin typeface="+mn-lt"/>
                        <a:ea typeface="+mn-ea"/>
                        <a:cs typeface="+mn-cs"/>
                      </a:endParaRPr>
                    </a:p>
                  </a:txBody>
                  <a:tcPr/>
                </a:tc>
                <a:tc>
                  <a:txBody>
                    <a:bodyPr/>
                    <a:lstStyle/>
                    <a:p>
                      <a:pPr rtl="0" eaLnBrk="1" latinLnBrk="0" hangingPunct="1"/>
                      <a:r>
                        <a:rPr lang="ro-RO" sz="1800" b="1" kern="1200" dirty="0" smtClean="0">
                          <a:solidFill>
                            <a:schemeClr val="dk1"/>
                          </a:solidFill>
                          <a:latin typeface="+mn-lt"/>
                          <a:ea typeface="+mn-ea"/>
                          <a:cs typeface="+mn-cs"/>
                        </a:rPr>
                        <a:t>Director de proiect,</a:t>
                      </a:r>
                      <a:endParaRPr lang="ru-RU" sz="1800" kern="1200" dirty="0" smtClean="0">
                        <a:solidFill>
                          <a:schemeClr val="dk1"/>
                        </a:solidFill>
                        <a:latin typeface="+mn-lt"/>
                        <a:ea typeface="+mn-ea"/>
                        <a:cs typeface="+mn-cs"/>
                      </a:endParaRPr>
                    </a:p>
                    <a:p>
                      <a:pPr rtl="0" eaLnBrk="1" latinLnBrk="0" hangingPunct="1"/>
                      <a:r>
                        <a:rPr lang="ro-RO" sz="1800" kern="1200" dirty="0" smtClean="0">
                          <a:solidFill>
                            <a:schemeClr val="dk1"/>
                          </a:solidFill>
                          <a:latin typeface="+mn-lt"/>
                          <a:ea typeface="+mn-ea"/>
                          <a:cs typeface="+mn-cs"/>
                        </a:rPr>
                        <a:t>Cercetător</a:t>
                      </a:r>
                      <a:r>
                        <a:rPr lang="ro-RO" sz="1800" kern="1200" baseline="0" dirty="0" smtClean="0">
                          <a:solidFill>
                            <a:schemeClr val="dk1"/>
                          </a:solidFill>
                          <a:latin typeface="+mn-lt"/>
                          <a:ea typeface="+mn-ea"/>
                          <a:cs typeface="+mn-cs"/>
                        </a:rPr>
                        <a:t> ştiinţific superior</a:t>
                      </a:r>
                      <a:endParaRPr lang="ru-RU" sz="1800" kern="1200" dirty="0" smtClean="0">
                        <a:solidFill>
                          <a:schemeClr val="dk1"/>
                        </a:solidFill>
                        <a:latin typeface="+mn-lt"/>
                        <a:ea typeface="+mn-ea"/>
                        <a:cs typeface="+mn-cs"/>
                      </a:endParaRPr>
                    </a:p>
                  </a:txBody>
                  <a:tcPr/>
                </a:tc>
              </a:tr>
              <a:tr h="370840">
                <a:tc>
                  <a:txBody>
                    <a:bodyPr/>
                    <a:lstStyle/>
                    <a:p>
                      <a:r>
                        <a:rPr lang="ro-RO" dirty="0" smtClean="0"/>
                        <a:t>2</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kern="1200" dirty="0" smtClean="0">
                          <a:solidFill>
                            <a:schemeClr val="dk1"/>
                          </a:solidFill>
                          <a:latin typeface="+mn-lt"/>
                          <a:ea typeface="+mn-ea"/>
                          <a:cs typeface="+mn-cs"/>
                        </a:rPr>
                        <a:t>BÎRLĂDEANU,</a:t>
                      </a:r>
                      <a:r>
                        <a:rPr lang="ro-RO" sz="1800" b="1" kern="1200" baseline="0" dirty="0" smtClean="0">
                          <a:solidFill>
                            <a:schemeClr val="dk1"/>
                          </a:solidFill>
                          <a:latin typeface="+mn-lt"/>
                          <a:ea typeface="+mn-ea"/>
                          <a:cs typeface="+mn-cs"/>
                        </a:rPr>
                        <a:t> Virgiliu</a:t>
                      </a:r>
                      <a:endParaRPr lang="ru-RU" sz="1800" b="1"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dk1"/>
                          </a:solidFill>
                          <a:latin typeface="+mn-lt"/>
                          <a:ea typeface="+mn-ea"/>
                          <a:cs typeface="+mn-cs"/>
                        </a:rPr>
                        <a:t>conf. univ., dr.</a:t>
                      </a:r>
                      <a:endParaRPr lang="ru-RU"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dk1"/>
                          </a:solidFill>
                          <a:latin typeface="+mn-lt"/>
                          <a:ea typeface="+mn-ea"/>
                          <a:cs typeface="+mn-cs"/>
                        </a:rPr>
                        <a:t>cercetător științific coordonator</a:t>
                      </a:r>
                      <a:endParaRPr lang="ru-RU" sz="1800" kern="1200" dirty="0" smtClean="0">
                        <a:solidFill>
                          <a:schemeClr val="dk1"/>
                        </a:solidFill>
                        <a:latin typeface="+mn-lt"/>
                        <a:ea typeface="+mn-ea"/>
                        <a:cs typeface="+mn-cs"/>
                      </a:endParaRPr>
                    </a:p>
                  </a:txBody>
                  <a:tcPr/>
                </a:tc>
              </a:tr>
              <a:tr h="370840">
                <a:tc>
                  <a:txBody>
                    <a:bodyPr/>
                    <a:lstStyle/>
                    <a:p>
                      <a:r>
                        <a:rPr lang="ro-RO" dirty="0" smtClean="0"/>
                        <a:t>3</a:t>
                      </a:r>
                      <a:endParaRPr lang="ru-RU" dirty="0"/>
                    </a:p>
                  </a:txBody>
                  <a:tcPr/>
                </a:tc>
                <a:tc>
                  <a:txBody>
                    <a:bodyPr/>
                    <a:lstStyle/>
                    <a:p>
                      <a:r>
                        <a:rPr lang="ro-MO" b="1" dirty="0" smtClean="0"/>
                        <a:t>SAINENCO,  Ala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dk1"/>
                          </a:solidFill>
                          <a:latin typeface="+mn-lt"/>
                          <a:ea typeface="+mn-ea"/>
                          <a:cs typeface="+mn-cs"/>
                        </a:rPr>
                        <a:t>conf. univ., dr.</a:t>
                      </a:r>
                      <a:endParaRPr lang="ru-RU"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dk1"/>
                          </a:solidFill>
                          <a:latin typeface="+mn-lt"/>
                          <a:ea typeface="+mn-ea"/>
                          <a:cs typeface="+mn-cs"/>
                        </a:rPr>
                        <a:t>Cercetător ştiinţific superior</a:t>
                      </a:r>
                      <a:endParaRPr lang="ru-RU" sz="1800" kern="1200" dirty="0" smtClean="0">
                        <a:solidFill>
                          <a:schemeClr val="dk1"/>
                        </a:solidFill>
                        <a:latin typeface="+mn-lt"/>
                        <a:ea typeface="+mn-ea"/>
                        <a:cs typeface="+mn-cs"/>
                      </a:endParaRPr>
                    </a:p>
                  </a:txBody>
                  <a:tcPr/>
                </a:tc>
              </a:tr>
              <a:tr h="370840">
                <a:tc>
                  <a:txBody>
                    <a:bodyPr/>
                    <a:lstStyle/>
                    <a:p>
                      <a:r>
                        <a:rPr lang="ro-RO" dirty="0" smtClean="0"/>
                        <a:t>4</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kern="1200" dirty="0" smtClean="0">
                          <a:solidFill>
                            <a:schemeClr val="dk1"/>
                          </a:solidFill>
                          <a:latin typeface="+mn-lt"/>
                          <a:ea typeface="+mn-ea"/>
                          <a:cs typeface="+mn-cs"/>
                        </a:rPr>
                        <a:t>DĂNILĂ,</a:t>
                      </a:r>
                      <a:r>
                        <a:rPr lang="ro-RO" sz="1800" b="1" kern="1200" baseline="0" dirty="0" smtClean="0">
                          <a:solidFill>
                            <a:schemeClr val="dk1"/>
                          </a:solidFill>
                          <a:latin typeface="+mn-lt"/>
                          <a:ea typeface="+mn-ea"/>
                          <a:cs typeface="+mn-cs"/>
                        </a:rPr>
                        <a:t> Violina</a:t>
                      </a:r>
                      <a:endParaRPr lang="ru-RU" sz="1800" b="1" kern="1200" dirty="0" smtClean="0">
                        <a:solidFill>
                          <a:schemeClr val="dk1"/>
                        </a:solidFill>
                        <a:latin typeface="+mn-lt"/>
                        <a:ea typeface="+mn-ea"/>
                        <a:cs typeface="+mn-cs"/>
                      </a:endParaRPr>
                    </a:p>
                  </a:txBody>
                  <a:tcPr/>
                </a:tc>
                <a:tc>
                  <a:txBody>
                    <a:bodyPr/>
                    <a:lstStyle/>
                    <a:p>
                      <a:r>
                        <a:rPr lang="ro-RO" dirty="0" smtClean="0"/>
                        <a:t>drd.</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dk1"/>
                          </a:solidFill>
                          <a:latin typeface="+mn-lt"/>
                          <a:ea typeface="+mn-ea"/>
                          <a:cs typeface="+mn-cs"/>
                        </a:rPr>
                        <a:t>Cercetător stagiar</a:t>
                      </a:r>
                      <a:endParaRPr lang="ru-RU" sz="1800" kern="1200" dirty="0" smtClean="0">
                        <a:solidFill>
                          <a:schemeClr val="dk1"/>
                        </a:solidFill>
                        <a:latin typeface="+mn-lt"/>
                        <a:ea typeface="+mn-ea"/>
                        <a:cs typeface="+mn-cs"/>
                      </a:endParaRPr>
                    </a:p>
                  </a:txBody>
                  <a:tcPr/>
                </a:tc>
              </a:tr>
              <a:tr h="370840">
                <a:tc>
                  <a:txBody>
                    <a:bodyPr/>
                    <a:lstStyle/>
                    <a:p>
                      <a:r>
                        <a:rPr lang="ro-RO" dirty="0" smtClean="0"/>
                        <a:t>5</a:t>
                      </a:r>
                      <a:endParaRPr lang="ru-RU" dirty="0"/>
                    </a:p>
                  </a:txBody>
                  <a:tcPr/>
                </a:tc>
                <a:tc>
                  <a:txBody>
                    <a:bodyPr/>
                    <a:lstStyle/>
                    <a:p>
                      <a:r>
                        <a:rPr lang="ro-RO" b="1" dirty="0" smtClean="0"/>
                        <a:t>MIHALEVSCHI</a:t>
                      </a:r>
                      <a:r>
                        <a:rPr lang="ro-RO" b="1" baseline="0" dirty="0" smtClean="0"/>
                        <a:t>, Mariana</a:t>
                      </a:r>
                      <a:endParaRPr lang="ru-RU" b="1" dirty="0"/>
                    </a:p>
                  </a:txBody>
                  <a:tcPr/>
                </a:tc>
                <a:tc>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dk1"/>
                          </a:solidFill>
                          <a:latin typeface="+mn-lt"/>
                          <a:ea typeface="+mn-ea"/>
                          <a:cs typeface="+mn-cs"/>
                        </a:rPr>
                        <a:t>Cercetător stagiar</a:t>
                      </a:r>
                      <a:endParaRPr lang="ru-RU" sz="1800" kern="1200" dirty="0" smtClean="0">
                        <a:solidFill>
                          <a:schemeClr val="dk1"/>
                        </a:solidFill>
                        <a:latin typeface="+mn-lt"/>
                        <a:ea typeface="+mn-ea"/>
                        <a:cs typeface="+mn-cs"/>
                      </a:endParaRPr>
                    </a:p>
                  </a:txBody>
                  <a:tcPr/>
                </a:tc>
              </a:tr>
              <a:tr h="370840">
                <a:tc>
                  <a:txBody>
                    <a:bodyPr/>
                    <a:lstStyle/>
                    <a:p>
                      <a:r>
                        <a:rPr lang="ro-RO" dirty="0" smtClean="0"/>
                        <a:t>6</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b="1" kern="1200" dirty="0" smtClean="0">
                          <a:solidFill>
                            <a:schemeClr val="dk1"/>
                          </a:solidFill>
                          <a:latin typeface="+mn-lt"/>
                          <a:ea typeface="+mn-ea"/>
                          <a:cs typeface="+mn-cs"/>
                        </a:rPr>
                        <a:t>CUCULESCU</a:t>
                      </a:r>
                      <a:r>
                        <a:rPr lang="ro-RO" sz="1800" b="1" kern="1200" baseline="0" dirty="0" smtClean="0">
                          <a:solidFill>
                            <a:schemeClr val="dk1"/>
                          </a:solidFill>
                          <a:latin typeface="+mn-lt"/>
                          <a:ea typeface="+mn-ea"/>
                          <a:cs typeface="+mn-cs"/>
                        </a:rPr>
                        <a:t>,  Ana</a:t>
                      </a:r>
                      <a:endParaRPr lang="ru-RU" sz="1800" b="1" kern="1200" dirty="0" smtClean="0">
                        <a:solidFill>
                          <a:schemeClr val="dk1"/>
                        </a:solidFill>
                        <a:latin typeface="+mn-lt"/>
                        <a:ea typeface="+mn-ea"/>
                        <a:cs typeface="+mn-cs"/>
                      </a:endParaRPr>
                    </a:p>
                  </a:txBody>
                  <a:tcPr/>
                </a:tc>
                <a:tc>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dk1"/>
                          </a:solidFill>
                          <a:latin typeface="+mn-lt"/>
                          <a:ea typeface="+mn-ea"/>
                          <a:cs typeface="+mn-cs"/>
                        </a:rPr>
                        <a:t>laborant</a:t>
                      </a:r>
                      <a:endParaRPr lang="ru-RU" sz="1800" kern="1200" dirty="0" smtClean="0">
                        <a:solidFill>
                          <a:schemeClr val="dk1"/>
                        </a:solidFill>
                        <a:latin typeface="+mn-lt"/>
                        <a:ea typeface="+mn-ea"/>
                        <a:cs typeface="+mn-cs"/>
                      </a:endParaRPr>
                    </a:p>
                  </a:txBody>
                  <a:tcPr/>
                </a:tc>
              </a:tr>
              <a:tr h="370840">
                <a:tc>
                  <a:txBody>
                    <a:bodyPr/>
                    <a:lstStyle/>
                    <a:p>
                      <a:r>
                        <a:rPr lang="ro-RO" dirty="0" smtClean="0"/>
                        <a:t>7</a:t>
                      </a:r>
                      <a:endParaRPr lang="ru-RU" dirty="0"/>
                    </a:p>
                  </a:txBody>
                  <a:tcPr/>
                </a:tc>
                <a:tc>
                  <a:txBody>
                    <a:bodyPr/>
                    <a:lstStyle/>
                    <a:p>
                      <a:r>
                        <a:rPr lang="ro-RO" b="1" dirty="0" smtClean="0"/>
                        <a:t>LUNGU, Romina</a:t>
                      </a:r>
                      <a:endParaRPr lang="ru-RU" b="1" dirty="0"/>
                    </a:p>
                  </a:txBody>
                  <a:tcPr/>
                </a:tc>
                <a:tc>
                  <a:txBody>
                    <a:bodyPr/>
                    <a:lstStyle/>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dk1"/>
                          </a:solidFill>
                          <a:latin typeface="+mn-lt"/>
                          <a:ea typeface="+mn-ea"/>
                          <a:cs typeface="+mn-cs"/>
                        </a:rPr>
                        <a:t>laborant</a:t>
                      </a:r>
                      <a:endParaRPr lang="ru-RU" sz="1800" kern="1200" dirty="0" smtClean="0">
                        <a:solidFill>
                          <a:schemeClr val="dk1"/>
                        </a:solidFill>
                        <a:latin typeface="+mn-lt"/>
                        <a:ea typeface="+mn-ea"/>
                        <a:cs typeface="+mn-cs"/>
                      </a:endParaRPr>
                    </a:p>
                  </a:txBody>
                  <a:tcPr/>
                </a:tc>
              </a:tr>
              <a:tr h="370840">
                <a:tc>
                  <a:txBody>
                    <a:bodyPr/>
                    <a:lstStyle/>
                    <a:p>
                      <a:r>
                        <a:rPr lang="ro-RO" dirty="0" smtClean="0"/>
                        <a:t>8</a:t>
                      </a:r>
                      <a:endParaRPr lang="ru-RU" dirty="0"/>
                    </a:p>
                  </a:txBody>
                  <a:tcPr/>
                </a:tc>
                <a:tc>
                  <a:txBody>
                    <a:bodyPr/>
                    <a:lstStyle/>
                    <a:p>
                      <a:r>
                        <a:rPr lang="ro-RO" b="1" dirty="0" smtClean="0"/>
                        <a:t>BOSCAN,</a:t>
                      </a:r>
                      <a:r>
                        <a:rPr lang="ro-RO" b="1" baseline="0" dirty="0" smtClean="0"/>
                        <a:t> Carolina</a:t>
                      </a:r>
                      <a:endParaRPr lang="ru-RU" b="1" dirty="0"/>
                    </a:p>
                  </a:txBody>
                  <a:tcPr/>
                </a:tc>
                <a:tc>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kern="1200" dirty="0" smtClean="0">
                          <a:solidFill>
                            <a:schemeClr val="dk1"/>
                          </a:solidFill>
                          <a:latin typeface="+mn-lt"/>
                          <a:ea typeface="+mn-ea"/>
                          <a:cs typeface="+mn-cs"/>
                        </a:rPr>
                        <a:t>laborant</a:t>
                      </a:r>
                      <a:endParaRPr lang="ru-RU" sz="1800" kern="1200" dirty="0" smtClean="0">
                        <a:solidFill>
                          <a:schemeClr val="dk1"/>
                        </a:solidFill>
                        <a:latin typeface="+mn-lt"/>
                        <a:ea typeface="+mn-ea"/>
                        <a:cs typeface="+mn-cs"/>
                      </a:endParaRPr>
                    </a:p>
                  </a:txBody>
                  <a:tcPr/>
                </a:tc>
              </a:tr>
              <a:tr h="370840">
                <a:tc>
                  <a:txBody>
                    <a:bodyPr/>
                    <a:lstStyle/>
                    <a:p>
                      <a:r>
                        <a:rPr lang="ro-RO" dirty="0" smtClean="0"/>
                        <a:t>9</a:t>
                      </a:r>
                      <a:endParaRPr lang="ru-RU" dirty="0"/>
                    </a:p>
                  </a:txBody>
                  <a:tcPr/>
                </a:tc>
                <a:tc>
                  <a:txBody>
                    <a:bodyPr/>
                    <a:lstStyle/>
                    <a:p>
                      <a:r>
                        <a:rPr lang="ro-RO" b="1" dirty="0" smtClean="0"/>
                        <a:t>NICULICA, </a:t>
                      </a:r>
                      <a:r>
                        <a:rPr lang="ro-RO" b="1" dirty="0" err="1" smtClean="0"/>
                        <a:t>Oxana</a:t>
                      </a:r>
                      <a:endParaRPr lang="ru-RU" b="1" dirty="0"/>
                    </a:p>
                  </a:txBody>
                  <a:tcPr/>
                </a:tc>
                <a:tc>
                  <a:txBody>
                    <a:bodyPr/>
                    <a:lstStyle/>
                    <a:p>
                      <a:endParaRPr lang="ru-RU"/>
                    </a:p>
                  </a:txBody>
                  <a:tcPr/>
                </a:tc>
                <a:tc>
                  <a:txBody>
                    <a:bodyPr/>
                    <a:lstStyle/>
                    <a:p>
                      <a:r>
                        <a:rPr lang="ro-RO" dirty="0" smtClean="0"/>
                        <a:t>translator</a:t>
                      </a:r>
                      <a:endParaRPr lang="ru-RU"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394136" cy="634082"/>
          </a:xfrm>
        </p:spPr>
        <p:txBody>
          <a:bodyPr>
            <a:normAutofit fontScale="90000"/>
          </a:bodyPr>
          <a:lstStyle/>
          <a:p>
            <a:r>
              <a:rPr lang="ro-RO" dirty="0" smtClean="0"/>
              <a:t>Concluzii:</a:t>
            </a:r>
            <a:endParaRPr lang="ru-RU" dirty="0"/>
          </a:p>
        </p:txBody>
      </p:sp>
      <p:sp>
        <p:nvSpPr>
          <p:cNvPr id="3" name="Содержимое 2"/>
          <p:cNvSpPr>
            <a:spLocks noGrp="1"/>
          </p:cNvSpPr>
          <p:nvPr>
            <p:ph idx="1"/>
          </p:nvPr>
        </p:nvSpPr>
        <p:spPr>
          <a:xfrm>
            <a:off x="457200" y="980728"/>
            <a:ext cx="8229600" cy="5400600"/>
          </a:xfrm>
        </p:spPr>
        <p:txBody>
          <a:bodyPr>
            <a:normAutofit fontScale="70000" lnSpcReduction="20000"/>
          </a:bodyPr>
          <a:lstStyle/>
          <a:p>
            <a:pPr>
              <a:buNone/>
            </a:pPr>
            <a:r>
              <a:rPr lang="ro-RO" dirty="0" smtClean="0"/>
              <a:t> </a:t>
            </a:r>
            <a:r>
              <a:rPr lang="ro-RO" sz="3400" dirty="0" smtClean="0"/>
              <a:t>Echipa care a implementat proiectul a reuşit să realizeze scopul şi obiectivele propuse pentru anul 2017. La activităţile organizate în cadrul proiectului au participat profesori de liceu, elevi, studenţi din localităţile din nordul Republicii Moldova; Rezultatele Proiectului sunt diseminate constant la nivel regional, republican şi peste hotarele Republicii Moldova, în România, Ucraina, Letonia, Germania.</a:t>
            </a:r>
            <a:endParaRPr lang="ru-RU" sz="3400" dirty="0" smtClean="0"/>
          </a:p>
          <a:p>
            <a:pPr>
              <a:buNone/>
            </a:pPr>
            <a:r>
              <a:rPr lang="ro-RO" sz="3400" dirty="0" smtClean="0"/>
              <a:t>S-a constatat că în multe localităţi se organizează activităţi de comemorare a deportărilor, însă prea puţine de comemorare a victimelor foametei provocate de regimul stalinist în RSS Moldovenească;</a:t>
            </a:r>
            <a:endParaRPr lang="ru-RU" sz="3400" dirty="0" smtClean="0"/>
          </a:p>
          <a:p>
            <a:pPr>
              <a:buNone/>
            </a:pPr>
            <a:r>
              <a:rPr lang="ro-RO" sz="3400" dirty="0" smtClean="0"/>
              <a:t>Proiectul a fost deschis spre antrenarea în activitățile sale a autorităților locale, colectivelor pedagogice (în special profesorii de istorie), fapt care va spori interesul și gradul de implicare a comunităților în cercetarea domeniul memoriei colective.</a:t>
            </a:r>
            <a:endParaRPr lang="ru-RU" sz="3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o-RO" dirty="0" smtClean="0"/>
              <a:t>Propuneri</a:t>
            </a:r>
            <a:endParaRPr lang="ru-RU" dirty="0"/>
          </a:p>
        </p:txBody>
      </p:sp>
      <p:sp>
        <p:nvSpPr>
          <p:cNvPr id="3" name="Содержимое 2"/>
          <p:cNvSpPr>
            <a:spLocks noGrp="1"/>
          </p:cNvSpPr>
          <p:nvPr>
            <p:ph idx="1"/>
          </p:nvPr>
        </p:nvSpPr>
        <p:spPr>
          <a:xfrm>
            <a:off x="457200" y="908720"/>
            <a:ext cx="8229600" cy="5217443"/>
          </a:xfrm>
        </p:spPr>
        <p:txBody>
          <a:bodyPr>
            <a:normAutofit fontScale="62500" lnSpcReduction="20000"/>
          </a:bodyPr>
          <a:lstStyle/>
          <a:p>
            <a:pPr>
              <a:buNone/>
            </a:pPr>
            <a:r>
              <a:rPr lang="ro-RO" dirty="0" smtClean="0"/>
              <a:t>În timpul cercetărilor realizate membrii echipei au constatat lipsa unor practici imuabile privind comemorarea victimelor foametei şi persistenţa unei educaţii ocazionale în acest domeniu, situaţie care</a:t>
            </a:r>
            <a:r>
              <a:rPr lang="ro-RO" b="1" dirty="0" smtClean="0"/>
              <a:t> </a:t>
            </a:r>
            <a:r>
              <a:rPr lang="ro-RO" dirty="0" smtClean="0"/>
              <a:t>sporeşte factorii de risc pentru ştergerea treptată din memoria colectivă a catastrofei produse de fenomenul foametei. Pentru a depăşi această situaţie propunem:</a:t>
            </a:r>
            <a:endParaRPr lang="ru-RU" dirty="0" smtClean="0"/>
          </a:p>
          <a:p>
            <a:pPr lvl="0"/>
            <a:r>
              <a:rPr lang="ro-RO" dirty="0" smtClean="0"/>
              <a:t> Promovarea iniţiativei legislative, pornind de la necesitatea recunoașterii statutului de victime ale regimului totalitar pentru persoanele care au avut de suferit din cauza foametei provocate de autoritățile sovietice în RSS Moldovenească în anii 1946-1947, și reabilitării morale a victimelor foametei din RSS Moldovenească; </a:t>
            </a:r>
            <a:endParaRPr lang="ru-RU" dirty="0" smtClean="0"/>
          </a:p>
          <a:p>
            <a:pPr lvl="0"/>
            <a:r>
              <a:rPr lang="ro-RO" dirty="0" smtClean="0"/>
              <a:t>Desemnarea la nivel naţional a </a:t>
            </a:r>
            <a:r>
              <a:rPr lang="ro-RO" i="1" dirty="0" smtClean="0"/>
              <a:t>Zilei de comemorare a victimelor foametei din RSS Moldovenească</a:t>
            </a:r>
            <a:r>
              <a:rPr lang="ro-RO" dirty="0" smtClean="0"/>
              <a:t> şi a consecinţelor acesteia, cinstind memoria și manifestând respect faţă de cetăţenii care au supravieţuit  tragedia foametei.</a:t>
            </a:r>
            <a:endParaRPr lang="ru-RU" dirty="0" smtClean="0"/>
          </a:p>
          <a:p>
            <a:pPr lvl="0"/>
            <a:r>
              <a:rPr lang="ro-RO" dirty="0" smtClean="0"/>
              <a:t>Organizarea unor activităţi ştiinţifice, comemorative sistematice în memoria victimelor foametei;</a:t>
            </a:r>
            <a:endParaRPr lang="ru-RU" dirty="0" smtClean="0"/>
          </a:p>
          <a:p>
            <a:pPr lvl="0"/>
            <a:r>
              <a:rPr lang="ro-RO" dirty="0" smtClean="0"/>
              <a:t> Actualizarea Curriculumului gimnazial şi a celui pentru liceu la </a:t>
            </a:r>
            <a:r>
              <a:rPr lang="ro-RO" i="1" dirty="0" smtClean="0"/>
              <a:t>Educaţia civică</a:t>
            </a:r>
            <a:r>
              <a:rPr lang="ro-RO" dirty="0" smtClean="0"/>
              <a:t> în vederea includerii unui compartiment ce vizează practicile de comemorare a victimelor regimului totalitar-comunist. </a:t>
            </a:r>
            <a:endParaRPr lang="ru-RU"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274320"/>
            <a:ext cx="8610160" cy="5890984"/>
          </a:xfrm>
        </p:spPr>
        <p:txBody>
          <a:bodyPr/>
          <a:lstStyle/>
          <a:p>
            <a:pPr algn="ctr"/>
            <a:r>
              <a:rPr lang="ro-RO" b="1" dirty="0" smtClean="0"/>
              <a:t>ÎN NUMELE ECHIPEI</a:t>
            </a:r>
            <a:br>
              <a:rPr lang="ro-RO" b="1" dirty="0" smtClean="0"/>
            </a:br>
            <a:r>
              <a:rPr lang="ro-RO" b="1" dirty="0" smtClean="0"/>
              <a:t>MULŢUMESC </a:t>
            </a:r>
            <a:br>
              <a:rPr lang="ro-RO" b="1" dirty="0" smtClean="0"/>
            </a:br>
            <a:r>
              <a:rPr lang="ro-RO" b="1" dirty="0" smtClean="0"/>
              <a:t>PENTRU ATENŢIE!</a:t>
            </a:r>
            <a:endParaRPr lang="ru-RU"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610160" cy="490066"/>
          </a:xfrm>
        </p:spPr>
        <p:txBody>
          <a:bodyPr>
            <a:normAutofit fontScale="90000"/>
          </a:bodyPr>
          <a:lstStyle/>
          <a:p>
            <a:r>
              <a:rPr lang="ro-RO" sz="3200" dirty="0" smtClean="0"/>
              <a:t>Planul şi rezultatele cercetărilor ştiinţifice</a:t>
            </a:r>
            <a:endParaRPr lang="ru-RU" sz="3200" dirty="0"/>
          </a:p>
        </p:txBody>
      </p:sp>
      <p:graphicFrame>
        <p:nvGraphicFramePr>
          <p:cNvPr id="4" name="Содержимое 3"/>
          <p:cNvGraphicFramePr>
            <a:graphicFrameLocks noGrp="1"/>
          </p:cNvGraphicFramePr>
          <p:nvPr>
            <p:ph idx="1"/>
          </p:nvPr>
        </p:nvGraphicFramePr>
        <p:xfrm>
          <a:off x="827584" y="908720"/>
          <a:ext cx="7890842" cy="5394960"/>
        </p:xfrm>
        <a:graphic>
          <a:graphicData uri="http://schemas.openxmlformats.org/drawingml/2006/table">
            <a:tbl>
              <a:tblPr firstRow="1" bandRow="1">
                <a:tableStyleId>{5C22544A-7EE6-4342-B048-85BDC9FD1C3A}</a:tableStyleId>
              </a:tblPr>
              <a:tblGrid>
                <a:gridCol w="2116370"/>
                <a:gridCol w="5774472"/>
              </a:tblGrid>
              <a:tr h="356120">
                <a:tc gridSpan="2">
                  <a:txBody>
                    <a:bodyPr/>
                    <a:lstStyle/>
                    <a:p>
                      <a:pPr algn="ctr"/>
                      <a:r>
                        <a:rPr lang="ro-RO" dirty="0" smtClean="0"/>
                        <a:t>Cercetări ştiinţifice </a:t>
                      </a:r>
                      <a:endParaRPr lang="ru-RU" dirty="0"/>
                    </a:p>
                  </a:txBody>
                  <a:tcPr/>
                </a:tc>
                <a:tc hMerge="1">
                  <a:txBody>
                    <a:bodyPr/>
                    <a:lstStyle/>
                    <a:p>
                      <a:endParaRPr lang="ru-RU"/>
                    </a:p>
                  </a:txBody>
                  <a:tcPr/>
                </a:tc>
              </a:tr>
              <a:tr h="356120">
                <a:tc>
                  <a:txBody>
                    <a:bodyPr/>
                    <a:lstStyle/>
                    <a:p>
                      <a:pPr algn="ctr"/>
                      <a:r>
                        <a:rPr lang="ro-RO" dirty="0" smtClean="0"/>
                        <a:t>PLANIFICAT</a:t>
                      </a:r>
                      <a:endParaRPr lang="ru-RU" dirty="0"/>
                    </a:p>
                  </a:txBody>
                  <a:tcPr/>
                </a:tc>
                <a:tc>
                  <a:txBody>
                    <a:bodyPr/>
                    <a:lstStyle/>
                    <a:p>
                      <a:pPr algn="ctr"/>
                      <a:r>
                        <a:rPr lang="ro-RO" dirty="0" smtClean="0"/>
                        <a:t>REALIZAT</a:t>
                      </a:r>
                      <a:endParaRPr lang="ru-RU" dirty="0"/>
                    </a:p>
                  </a:txBody>
                  <a:tcPr/>
                </a:tc>
              </a:tr>
              <a:tr h="4607754">
                <a:tc>
                  <a:txBody>
                    <a:bodyPr/>
                    <a:lstStyle/>
                    <a:p>
                      <a:endParaRPr lang="ro-RO" sz="2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0" lang="ro-RO" sz="2000" b="1" kern="1200" noProof="0" dirty="0" smtClean="0">
                          <a:solidFill>
                            <a:schemeClr val="dk1"/>
                          </a:solidFill>
                          <a:latin typeface="+mn-lt"/>
                          <a:ea typeface="+mn-ea"/>
                          <a:cs typeface="+mn-cs"/>
                        </a:rPr>
                        <a:t>Studii de teren</a:t>
                      </a:r>
                      <a:r>
                        <a:rPr kumimoji="0" lang="ro-RO" sz="2000" b="1" kern="1200" baseline="0" noProof="0" dirty="0" smtClean="0">
                          <a:solidFill>
                            <a:schemeClr val="dk1"/>
                          </a:solidFill>
                          <a:latin typeface="+mn-lt"/>
                          <a:ea typeface="+mn-ea"/>
                          <a:cs typeface="+mn-cs"/>
                        </a:rPr>
                        <a:t> </a:t>
                      </a:r>
                      <a:r>
                        <a:rPr lang="ru-RU" sz="2000" b="1" kern="1200" dirty="0" err="1" smtClean="0">
                          <a:solidFill>
                            <a:schemeClr val="dk1"/>
                          </a:solidFill>
                          <a:latin typeface="+mn-lt"/>
                          <a:ea typeface="+mn-ea"/>
                          <a:cs typeface="+mn-cs"/>
                        </a:rPr>
                        <a:t>în</a:t>
                      </a:r>
                      <a:r>
                        <a:rPr lang="ru-RU" sz="2000" b="1" kern="1200" dirty="0" smtClean="0">
                          <a:solidFill>
                            <a:schemeClr val="dk1"/>
                          </a:solidFill>
                          <a:latin typeface="+mn-lt"/>
                          <a:ea typeface="+mn-ea"/>
                          <a:cs typeface="+mn-cs"/>
                        </a:rPr>
                        <a:t> </a:t>
                      </a:r>
                      <a:r>
                        <a:rPr lang="ru-RU" sz="2000" b="1" kern="1200" dirty="0" err="1" smtClean="0">
                          <a:solidFill>
                            <a:schemeClr val="dk1"/>
                          </a:solidFill>
                          <a:latin typeface="+mn-lt"/>
                          <a:ea typeface="+mn-ea"/>
                          <a:cs typeface="+mn-cs"/>
                        </a:rPr>
                        <a:t>localitățile din</a:t>
                      </a:r>
                      <a:r>
                        <a:rPr lang="ru-RU" sz="2000" b="1" kern="1200" dirty="0" smtClean="0">
                          <a:solidFill>
                            <a:schemeClr val="dk1"/>
                          </a:solidFill>
                          <a:latin typeface="+mn-lt"/>
                          <a:ea typeface="+mn-ea"/>
                          <a:cs typeface="+mn-cs"/>
                        </a:rPr>
                        <a:t> </a:t>
                      </a:r>
                      <a:r>
                        <a:rPr lang="ru-RU" sz="2000" b="1" kern="1200" dirty="0" err="1" smtClean="0">
                          <a:solidFill>
                            <a:schemeClr val="dk1"/>
                          </a:solidFill>
                          <a:latin typeface="+mn-lt"/>
                          <a:ea typeface="+mn-ea"/>
                          <a:cs typeface="+mn-cs"/>
                        </a:rPr>
                        <a:t>raioanele</a:t>
                      </a:r>
                      <a:r>
                        <a:rPr lang="ru-RU" sz="2000" b="1" kern="1200" dirty="0" smtClean="0">
                          <a:solidFill>
                            <a:schemeClr val="dk1"/>
                          </a:solidFill>
                          <a:latin typeface="+mn-lt"/>
                          <a:ea typeface="+mn-ea"/>
                          <a:cs typeface="+mn-cs"/>
                        </a:rPr>
                        <a:t> </a:t>
                      </a:r>
                      <a:r>
                        <a:rPr lang="ru-RU" sz="2000" b="1" kern="1200" dirty="0" err="1" smtClean="0">
                          <a:solidFill>
                            <a:schemeClr val="dk1"/>
                          </a:solidFill>
                          <a:latin typeface="+mn-lt"/>
                          <a:ea typeface="+mn-ea"/>
                          <a:cs typeface="+mn-cs"/>
                        </a:rPr>
                        <a:t>din</a:t>
                      </a:r>
                      <a:r>
                        <a:rPr lang="ru-RU" sz="2000" b="1" kern="1200" dirty="0" smtClean="0">
                          <a:solidFill>
                            <a:schemeClr val="dk1"/>
                          </a:solidFill>
                          <a:latin typeface="+mn-lt"/>
                          <a:ea typeface="+mn-ea"/>
                          <a:cs typeface="+mn-cs"/>
                        </a:rPr>
                        <a:t> </a:t>
                      </a:r>
                      <a:r>
                        <a:rPr lang="ru-RU" sz="2000" b="1" kern="1200" dirty="0" err="1" smtClean="0">
                          <a:solidFill>
                            <a:schemeClr val="dk1"/>
                          </a:solidFill>
                          <a:latin typeface="+mn-lt"/>
                          <a:ea typeface="+mn-ea"/>
                          <a:cs typeface="+mn-cs"/>
                        </a:rPr>
                        <a:t>nordul</a:t>
                      </a:r>
                      <a:r>
                        <a:rPr lang="ru-RU" sz="2000" b="1" kern="1200" dirty="0" smtClean="0">
                          <a:solidFill>
                            <a:schemeClr val="dk1"/>
                          </a:solidFill>
                          <a:latin typeface="+mn-lt"/>
                          <a:ea typeface="+mn-ea"/>
                          <a:cs typeface="+mn-cs"/>
                        </a:rPr>
                        <a:t> </a:t>
                      </a:r>
                      <a:r>
                        <a:rPr lang="ru-RU" sz="2000" b="1" kern="1200" dirty="0" err="1" smtClean="0">
                          <a:solidFill>
                            <a:schemeClr val="dk1"/>
                          </a:solidFill>
                          <a:latin typeface="+mn-lt"/>
                          <a:ea typeface="+mn-ea"/>
                          <a:cs typeface="+mn-cs"/>
                        </a:rPr>
                        <a:t>Republicii</a:t>
                      </a:r>
                      <a:r>
                        <a:rPr lang="ru-RU" sz="2000" b="1" kern="1200" dirty="0" smtClean="0">
                          <a:solidFill>
                            <a:schemeClr val="dk1"/>
                          </a:solidFill>
                          <a:latin typeface="+mn-lt"/>
                          <a:ea typeface="+mn-ea"/>
                          <a:cs typeface="+mn-cs"/>
                        </a:rPr>
                        <a:t> </a:t>
                      </a:r>
                      <a:r>
                        <a:rPr lang="ru-RU" sz="2000" b="1" kern="1200" dirty="0" err="1" smtClean="0">
                          <a:solidFill>
                            <a:schemeClr val="dk1"/>
                          </a:solidFill>
                          <a:latin typeface="+mn-lt"/>
                          <a:ea typeface="+mn-ea"/>
                          <a:cs typeface="+mn-cs"/>
                        </a:rPr>
                        <a:t>Moldova</a:t>
                      </a:r>
                      <a:r>
                        <a:rPr lang="ro-RO" sz="2000" b="1" kern="1200" dirty="0" smtClean="0">
                          <a:solidFill>
                            <a:schemeClr val="dk1"/>
                          </a:solidFill>
                          <a:latin typeface="+mn-lt"/>
                          <a:ea typeface="+mn-ea"/>
                          <a:cs typeface="+mn-cs"/>
                        </a:rPr>
                        <a:t>; </a:t>
                      </a:r>
                      <a:r>
                        <a:rPr lang="ru-RU" sz="2000" b="1" kern="1200" dirty="0" err="1" smtClean="0">
                          <a:solidFill>
                            <a:schemeClr val="dk1"/>
                          </a:solidFill>
                          <a:latin typeface="+mn-lt"/>
                          <a:ea typeface="+mn-ea"/>
                          <a:cs typeface="+mn-cs"/>
                        </a:rPr>
                        <a:t>Cercetarea</a:t>
                      </a:r>
                      <a:r>
                        <a:rPr lang="ru-RU" sz="2000" b="1" kern="1200" dirty="0" smtClean="0">
                          <a:solidFill>
                            <a:schemeClr val="dk1"/>
                          </a:solidFill>
                          <a:latin typeface="+mn-lt"/>
                          <a:ea typeface="+mn-ea"/>
                          <a:cs typeface="+mn-cs"/>
                        </a:rPr>
                        <a:t>, </a:t>
                      </a:r>
                      <a:r>
                        <a:rPr lang="ru-RU" sz="2000" b="1" kern="1200" dirty="0" err="1" smtClean="0">
                          <a:solidFill>
                            <a:schemeClr val="dk1"/>
                          </a:solidFill>
                          <a:latin typeface="+mn-lt"/>
                          <a:ea typeface="+mn-ea"/>
                          <a:cs typeface="+mn-cs"/>
                        </a:rPr>
                        <a:t>digitalizarea</a:t>
                      </a:r>
                      <a:r>
                        <a:rPr lang="ru-RU" sz="2000" b="1" kern="1200" dirty="0" smtClean="0">
                          <a:solidFill>
                            <a:schemeClr val="dk1"/>
                          </a:solidFill>
                          <a:latin typeface="+mn-lt"/>
                          <a:ea typeface="+mn-ea"/>
                          <a:cs typeface="+mn-cs"/>
                        </a:rPr>
                        <a:t>, </a:t>
                      </a:r>
                      <a:r>
                        <a:rPr lang="ru-RU" sz="2000" b="1" kern="1200" dirty="0" err="1" smtClean="0">
                          <a:solidFill>
                            <a:schemeClr val="dk1"/>
                          </a:solidFill>
                          <a:latin typeface="+mn-lt"/>
                          <a:ea typeface="+mn-ea"/>
                          <a:cs typeface="+mn-cs"/>
                        </a:rPr>
                        <a:t>descifrarea</a:t>
                      </a:r>
                      <a:r>
                        <a:rPr lang="ru-RU" sz="2000" b="1" kern="1200" dirty="0" smtClean="0">
                          <a:solidFill>
                            <a:schemeClr val="dk1"/>
                          </a:solidFill>
                          <a:latin typeface="+mn-lt"/>
                          <a:ea typeface="+mn-ea"/>
                          <a:cs typeface="+mn-cs"/>
                        </a:rPr>
                        <a:t>, </a:t>
                      </a:r>
                      <a:r>
                        <a:rPr lang="ru-RU" sz="2000" b="1" kern="1200" dirty="0" err="1" smtClean="0">
                          <a:solidFill>
                            <a:schemeClr val="dk1"/>
                          </a:solidFill>
                          <a:latin typeface="+mn-lt"/>
                          <a:ea typeface="+mn-ea"/>
                          <a:cs typeface="+mn-cs"/>
                        </a:rPr>
                        <a:t>sistematizarea</a:t>
                      </a:r>
                      <a:r>
                        <a:rPr lang="ru-RU" sz="2000" b="1" kern="1200" dirty="0" smtClean="0">
                          <a:solidFill>
                            <a:schemeClr val="dk1"/>
                          </a:solidFill>
                          <a:latin typeface="+mn-lt"/>
                          <a:ea typeface="+mn-ea"/>
                          <a:cs typeface="+mn-cs"/>
                        </a:rPr>
                        <a:t> </a:t>
                      </a:r>
                      <a:r>
                        <a:rPr lang="ru-RU" sz="2000" b="1" kern="1200" dirty="0" err="1" smtClean="0">
                          <a:solidFill>
                            <a:schemeClr val="dk1"/>
                          </a:solidFill>
                          <a:latin typeface="+mn-lt"/>
                          <a:ea typeface="+mn-ea"/>
                          <a:cs typeface="+mn-cs"/>
                        </a:rPr>
                        <a:t>în</a:t>
                      </a:r>
                      <a:r>
                        <a:rPr lang="ru-RU" sz="2000" b="1" kern="1200" dirty="0" smtClean="0">
                          <a:solidFill>
                            <a:schemeClr val="dk1"/>
                          </a:solidFill>
                          <a:latin typeface="+mn-lt"/>
                          <a:ea typeface="+mn-ea"/>
                          <a:cs typeface="+mn-cs"/>
                        </a:rPr>
                        <a:t> </a:t>
                      </a:r>
                      <a:r>
                        <a:rPr lang="ru-RU" sz="2000" b="1" kern="1200" dirty="0" err="1" smtClean="0">
                          <a:solidFill>
                            <a:schemeClr val="dk1"/>
                          </a:solidFill>
                          <a:latin typeface="+mn-lt"/>
                          <a:ea typeface="+mn-ea"/>
                          <a:cs typeface="+mn-cs"/>
                        </a:rPr>
                        <a:t>arhiv</a:t>
                      </a:r>
                      <a:r>
                        <a:rPr lang="ro-RO" sz="2000" b="1" kern="1200" dirty="0" smtClean="0">
                          <a:solidFill>
                            <a:schemeClr val="dk1"/>
                          </a:solidFill>
                          <a:latin typeface="+mn-lt"/>
                          <a:ea typeface="+mn-ea"/>
                          <a:cs typeface="+mn-cs"/>
                        </a:rPr>
                        <a:t>ă</a:t>
                      </a:r>
                      <a:r>
                        <a:rPr lang="ro-RO" sz="2000" b="1" kern="1200" baseline="0" dirty="0" smtClean="0">
                          <a:solidFill>
                            <a:schemeClr val="dk1"/>
                          </a:solidFill>
                          <a:latin typeface="+mn-lt"/>
                          <a:ea typeface="+mn-ea"/>
                          <a:cs typeface="+mn-cs"/>
                        </a:rPr>
                        <a:t> a materialului colectat;</a:t>
                      </a:r>
                      <a:endParaRPr kumimoji="0" lang="ro-RO" sz="2000" b="1" kern="120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ro-RO" sz="2000" b="1" kern="1200" noProof="0" dirty="0" smtClean="0">
                          <a:solidFill>
                            <a:schemeClr val="dk1"/>
                          </a:solidFill>
                          <a:latin typeface="+mn-lt"/>
                          <a:ea typeface="+mn-ea"/>
                          <a:cs typeface="+mn-cs"/>
                        </a:rPr>
                        <a:t>Publicarea a 12 articole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400" kern="1200" dirty="0" smtClean="0">
                          <a:solidFill>
                            <a:schemeClr val="dk1"/>
                          </a:solidFill>
                          <a:latin typeface="+mn-lt"/>
                          <a:ea typeface="+mn-ea"/>
                          <a:cs typeface="+mn-cs"/>
                        </a:rPr>
                        <a:t>- </a:t>
                      </a:r>
                      <a:r>
                        <a:rPr kumimoji="0" lang="ro-RO" sz="2600" kern="1200" dirty="0" smtClean="0">
                          <a:solidFill>
                            <a:schemeClr val="dk1"/>
                          </a:solidFill>
                          <a:latin typeface="+mn-lt"/>
                          <a:ea typeface="+mn-ea"/>
                          <a:cs typeface="+mn-cs"/>
                        </a:rPr>
                        <a:t>a fost elaborată lista persoanelor pentru intervievare în cadrul proiectului;</a:t>
                      </a:r>
                    </a:p>
                    <a:p>
                      <a:pPr>
                        <a:buFontTx/>
                        <a:buChar char="-"/>
                      </a:pPr>
                      <a:r>
                        <a:rPr kumimoji="0" lang="ro-RO" sz="2600" kern="1200" dirty="0" smtClean="0">
                          <a:solidFill>
                            <a:schemeClr val="dk1"/>
                          </a:solidFill>
                          <a:latin typeface="+mn-lt"/>
                          <a:ea typeface="+mn-ea"/>
                          <a:cs typeface="+mn-cs"/>
                        </a:rPr>
                        <a:t>au fost colectate 26</a:t>
                      </a:r>
                      <a:r>
                        <a:rPr kumimoji="0" lang="ro-RO" sz="2600" kern="1200" baseline="0" dirty="0" smtClean="0">
                          <a:solidFill>
                            <a:schemeClr val="dk1"/>
                          </a:solidFill>
                          <a:latin typeface="+mn-lt"/>
                          <a:ea typeface="+mn-ea"/>
                          <a:cs typeface="+mn-cs"/>
                        </a:rPr>
                        <a:t> studii de caz;</a:t>
                      </a:r>
                    </a:p>
                    <a:p>
                      <a:pPr>
                        <a:buFontTx/>
                        <a:buChar char="-"/>
                      </a:pPr>
                      <a:r>
                        <a:rPr kumimoji="0" lang="ro-RO" sz="2600" kern="1200" dirty="0" smtClean="0">
                          <a:solidFill>
                            <a:schemeClr val="dk1"/>
                          </a:solidFill>
                          <a:latin typeface="+mn-lt"/>
                          <a:ea typeface="+mn-ea"/>
                          <a:cs typeface="+mn-cs"/>
                        </a:rPr>
                        <a:t> documentele</a:t>
                      </a:r>
                      <a:r>
                        <a:rPr kumimoji="0" lang="ro-RO" sz="2600" kern="1200" baseline="0" dirty="0" smtClean="0">
                          <a:solidFill>
                            <a:schemeClr val="dk1"/>
                          </a:solidFill>
                          <a:latin typeface="+mn-lt"/>
                          <a:ea typeface="+mn-ea"/>
                          <a:cs typeface="+mn-cs"/>
                        </a:rPr>
                        <a:t> </a:t>
                      </a:r>
                      <a:r>
                        <a:rPr kumimoji="0" lang="ro-RO" sz="2600" kern="1200" dirty="0" smtClean="0">
                          <a:solidFill>
                            <a:schemeClr val="dk1"/>
                          </a:solidFill>
                          <a:latin typeface="+mn-lt"/>
                          <a:ea typeface="+mn-ea"/>
                          <a:cs typeface="+mn-cs"/>
                        </a:rPr>
                        <a:t>audio au fost  transliterate</a:t>
                      </a:r>
                      <a:r>
                        <a:rPr kumimoji="0" lang="ro-RO" sz="2600" kern="1200" baseline="0" dirty="0" smtClean="0">
                          <a:solidFill>
                            <a:schemeClr val="dk1"/>
                          </a:solidFill>
                          <a:latin typeface="+mn-lt"/>
                          <a:ea typeface="+mn-ea"/>
                          <a:cs typeface="+mn-cs"/>
                        </a:rPr>
                        <a:t> </a:t>
                      </a:r>
                      <a:r>
                        <a:rPr kumimoji="0" lang="ro-RO" sz="2600" kern="1200" dirty="0" smtClean="0">
                          <a:solidFill>
                            <a:schemeClr val="dk1"/>
                          </a:solidFill>
                          <a:latin typeface="+mn-lt"/>
                          <a:ea typeface="+mn-ea"/>
                          <a:cs typeface="+mn-cs"/>
                        </a:rPr>
                        <a:t> și digitizate;</a:t>
                      </a:r>
                    </a:p>
                    <a:p>
                      <a:pPr>
                        <a:buFontTx/>
                        <a:buChar char="-"/>
                      </a:pPr>
                      <a:r>
                        <a:rPr kumimoji="0" lang="ro-RO" sz="2600" kern="1200" dirty="0" smtClean="0">
                          <a:solidFill>
                            <a:schemeClr val="dk1"/>
                          </a:solidFill>
                          <a:latin typeface="+mn-lt"/>
                          <a:ea typeface="+mn-ea"/>
                          <a:cs typeface="+mn-cs"/>
                        </a:rPr>
                        <a:t>au</a:t>
                      </a:r>
                      <a:r>
                        <a:rPr kumimoji="0" lang="ro-RO" sz="2600" kern="1200" baseline="0" dirty="0" smtClean="0">
                          <a:solidFill>
                            <a:schemeClr val="dk1"/>
                          </a:solidFill>
                          <a:latin typeface="+mn-lt"/>
                          <a:ea typeface="+mn-ea"/>
                          <a:cs typeface="+mn-cs"/>
                        </a:rPr>
                        <a:t> fost colectate</a:t>
                      </a:r>
                      <a:r>
                        <a:rPr kumimoji="0" lang="ro-RO" sz="2600" kern="1200" dirty="0" smtClean="0">
                          <a:solidFill>
                            <a:schemeClr val="dk1"/>
                          </a:solidFill>
                          <a:latin typeface="+mn-lt"/>
                          <a:ea typeface="+mn-ea"/>
                          <a:cs typeface="+mn-cs"/>
                        </a:rPr>
                        <a:t> documente din arhiva personală a persoanei intervievate</a:t>
                      </a:r>
                      <a:r>
                        <a:rPr kumimoji="0" lang="ro-RO" sz="2600" kern="1200" baseline="0" dirty="0" smtClean="0">
                          <a:solidFill>
                            <a:schemeClr val="dk1"/>
                          </a:solidFill>
                          <a:latin typeface="+mn-lt"/>
                          <a:ea typeface="+mn-ea"/>
                          <a:cs typeface="+mn-cs"/>
                        </a:rPr>
                        <a:t> (</a:t>
                      </a:r>
                      <a:r>
                        <a:rPr kumimoji="0" lang="ro-RO" sz="2600" kern="1200" dirty="0" smtClean="0">
                          <a:solidFill>
                            <a:schemeClr val="dk1"/>
                          </a:solidFill>
                          <a:latin typeface="+mn-lt"/>
                          <a:ea typeface="+mn-ea"/>
                          <a:cs typeface="+mn-cs"/>
                        </a:rPr>
                        <a:t>cu transmiterea dreptului de a fi publicate în cadrul proiectului)</a:t>
                      </a:r>
                    </a:p>
                    <a:p>
                      <a:pPr>
                        <a:buFontTx/>
                        <a:buNone/>
                      </a:pPr>
                      <a:r>
                        <a:rPr kumimoji="0" lang="ro-RO" sz="2600" kern="1200" dirty="0" smtClean="0">
                          <a:solidFill>
                            <a:schemeClr val="dk1"/>
                          </a:solidFill>
                          <a:latin typeface="+mn-lt"/>
                          <a:ea typeface="+mn-ea"/>
                          <a:cs typeface="+mn-cs"/>
                        </a:rPr>
                        <a:t>- au</a:t>
                      </a:r>
                      <a:r>
                        <a:rPr kumimoji="0" lang="ro-RO" sz="2600" kern="1200" baseline="0" dirty="0" smtClean="0">
                          <a:solidFill>
                            <a:schemeClr val="dk1"/>
                          </a:solidFill>
                          <a:latin typeface="+mn-lt"/>
                          <a:ea typeface="+mn-ea"/>
                          <a:cs typeface="+mn-cs"/>
                        </a:rPr>
                        <a:t> fost publicate</a:t>
                      </a:r>
                      <a:r>
                        <a:rPr kumimoji="0" lang="ro-RO" sz="2600" kern="1200" dirty="0" smtClean="0">
                          <a:solidFill>
                            <a:schemeClr val="dk1"/>
                          </a:solidFill>
                          <a:latin typeface="+mn-lt"/>
                          <a:ea typeface="+mn-ea"/>
                          <a:cs typeface="+mn-cs"/>
                        </a:rPr>
                        <a:t> 14 articole ştiinţifice</a:t>
                      </a:r>
                      <a:endParaRPr kumimoji="0" lang="ru-RU" sz="2600" kern="1200" dirty="0" smtClean="0">
                        <a:solidFill>
                          <a:schemeClr val="dk1"/>
                        </a:solidFill>
                        <a:latin typeface="+mn-lt"/>
                        <a:ea typeface="+mn-ea"/>
                        <a:cs typeface="+mn-cs"/>
                      </a:endParaRPr>
                    </a:p>
                  </a:txBody>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322128" cy="634082"/>
          </a:xfrm>
        </p:spPr>
        <p:txBody>
          <a:bodyPr>
            <a:normAutofit fontScale="90000"/>
          </a:bodyPr>
          <a:lstStyle/>
          <a:p>
            <a:r>
              <a:rPr lang="ro-RO" dirty="0" smtClean="0"/>
              <a:t>Cercetări </a:t>
            </a:r>
            <a:endParaRPr lang="ru-RU" dirty="0"/>
          </a:p>
        </p:txBody>
      </p:sp>
      <p:graphicFrame>
        <p:nvGraphicFramePr>
          <p:cNvPr id="5" name="Содержимое 4"/>
          <p:cNvGraphicFramePr>
            <a:graphicFrameLocks noGrp="1"/>
          </p:cNvGraphicFramePr>
          <p:nvPr>
            <p:ph idx="1"/>
          </p:nvPr>
        </p:nvGraphicFramePr>
        <p:xfrm>
          <a:off x="755576" y="980728"/>
          <a:ext cx="7787382" cy="5359453"/>
        </p:xfrm>
        <a:graphic>
          <a:graphicData uri="http://schemas.openxmlformats.org/drawingml/2006/table">
            <a:tbl>
              <a:tblPr firstRow="1" bandRow="1">
                <a:tableStyleId>{5C22544A-7EE6-4342-B048-85BDC9FD1C3A}</a:tableStyleId>
              </a:tblPr>
              <a:tblGrid>
                <a:gridCol w="2093662"/>
                <a:gridCol w="5693720"/>
              </a:tblGrid>
              <a:tr h="488626">
                <a:tc gridSpan="2">
                  <a:txBody>
                    <a:bodyPr/>
                    <a:lstStyle/>
                    <a:p>
                      <a:pPr algn="ctr"/>
                      <a:r>
                        <a:rPr lang="ro-RO" sz="2400" dirty="0" smtClean="0"/>
                        <a:t>Cercetări ştiinţifice II</a:t>
                      </a:r>
                      <a:endParaRPr lang="ru-RU" sz="2400" dirty="0"/>
                    </a:p>
                  </a:txBody>
                  <a:tcPr/>
                </a:tc>
                <a:tc hMerge="1">
                  <a:txBody>
                    <a:bodyPr/>
                    <a:lstStyle/>
                    <a:p>
                      <a:endParaRPr lang="ru-RU"/>
                    </a:p>
                  </a:txBody>
                  <a:tcPr/>
                </a:tc>
              </a:tr>
              <a:tr h="375470">
                <a:tc>
                  <a:txBody>
                    <a:bodyPr/>
                    <a:lstStyle/>
                    <a:p>
                      <a:pPr algn="ctr"/>
                      <a:r>
                        <a:rPr lang="ro-RO" sz="1800" dirty="0" smtClean="0"/>
                        <a:t>PLANIFICAT</a:t>
                      </a:r>
                      <a:endParaRPr lang="ru-RU" sz="1800" dirty="0"/>
                    </a:p>
                  </a:txBody>
                  <a:tcPr/>
                </a:tc>
                <a:tc>
                  <a:txBody>
                    <a:bodyPr/>
                    <a:lstStyle/>
                    <a:p>
                      <a:pPr algn="ctr"/>
                      <a:r>
                        <a:rPr lang="ro-RO" sz="1800" dirty="0" smtClean="0"/>
                        <a:t>REALIZAT</a:t>
                      </a:r>
                      <a:endParaRPr lang="ru-RU" sz="1800" dirty="0"/>
                    </a:p>
                  </a:txBody>
                  <a:tcPr/>
                </a:tc>
              </a:tr>
              <a:tr h="4495357">
                <a:tc>
                  <a:txBody>
                    <a:bodyPr/>
                    <a:lstStyle/>
                    <a:p>
                      <a:r>
                        <a:rPr lang="ro-RO" sz="1800" kern="1200" dirty="0" smtClean="0">
                          <a:solidFill>
                            <a:schemeClr val="dk1"/>
                          </a:solidFill>
                          <a:latin typeface="+mn-lt"/>
                          <a:ea typeface="+mn-ea"/>
                          <a:cs typeface="+mn-cs"/>
                        </a:rPr>
                        <a:t>-</a:t>
                      </a:r>
                      <a:r>
                        <a:rPr lang="ru-RU" sz="1800" kern="1200" dirty="0" err="1" smtClean="0">
                          <a:solidFill>
                            <a:schemeClr val="dk1"/>
                          </a:solidFill>
                          <a:latin typeface="+mn-lt"/>
                          <a:ea typeface="+mn-ea"/>
                          <a:cs typeface="+mn-cs"/>
                        </a:rPr>
                        <a:t>Elaborarea</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textelor</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pentru</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un</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volum</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de</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mărturii</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memorii</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documente</a:t>
                      </a:r>
                      <a:r>
                        <a:rPr lang="ro-RO" sz="1800" kern="1200" dirty="0" smtClean="0">
                          <a:solidFill>
                            <a:schemeClr val="dk1"/>
                          </a:solidFill>
                          <a:latin typeface="+mn-lt"/>
                          <a:ea typeface="+mn-ea"/>
                          <a:cs typeface="+mn-cs"/>
                        </a:rPr>
                        <a:t>;</a:t>
                      </a:r>
                    </a:p>
                    <a:p>
                      <a:r>
                        <a:rPr lang="ro-RO" sz="1800" kern="1200" dirty="0" err="1" smtClean="0">
                          <a:solidFill>
                            <a:schemeClr val="dk1"/>
                          </a:solidFill>
                          <a:latin typeface="+mn-lt"/>
                          <a:ea typeface="+mn-ea"/>
                          <a:cs typeface="+mn-cs"/>
                        </a:rPr>
                        <a:t>-Organizarea</a:t>
                      </a:r>
                      <a:r>
                        <a:rPr lang="ro-RO" sz="1800" kern="1200" dirty="0" smtClean="0">
                          <a:solidFill>
                            <a:schemeClr val="dk1"/>
                          </a:solidFill>
                          <a:latin typeface="+mn-lt"/>
                          <a:ea typeface="+mn-ea"/>
                          <a:cs typeface="+mn-cs"/>
                        </a:rPr>
                        <a:t> unei Expoziţii de fotografii (în colaborare cu Muzeul de Istorie şi Etnografie din Bălţi şi Muzeul Naţional de Istorie a Moldovei); organizarea a două mese rotunde)</a:t>
                      </a:r>
                      <a:endParaRPr lang="ru-RU" dirty="0"/>
                    </a:p>
                  </a:txBody>
                  <a:tcPr/>
                </a:tc>
                <a:tc>
                  <a:txBody>
                    <a:bodyPr/>
                    <a:lstStyle/>
                    <a:p>
                      <a:pPr>
                        <a:buFontTx/>
                        <a:buNone/>
                      </a:pPr>
                      <a:r>
                        <a:rPr kumimoji="0" lang="ro-RO" sz="1800" kern="1200" dirty="0" smtClean="0">
                          <a:solidFill>
                            <a:schemeClr val="dk1"/>
                          </a:solidFill>
                          <a:latin typeface="+mn-lt"/>
                          <a:ea typeface="+mn-ea"/>
                          <a:cs typeface="+mn-cs"/>
                        </a:rPr>
                        <a:t>A</a:t>
                      </a:r>
                      <a:r>
                        <a:rPr kumimoji="0" lang="ro-RO" sz="1800" kern="1200" baseline="0" dirty="0" smtClean="0">
                          <a:solidFill>
                            <a:schemeClr val="dk1"/>
                          </a:solidFill>
                          <a:latin typeface="+mn-lt"/>
                          <a:ea typeface="+mn-ea"/>
                          <a:cs typeface="+mn-cs"/>
                        </a:rPr>
                        <a:t> fost e</a:t>
                      </a:r>
                      <a:r>
                        <a:rPr kumimoji="0" lang="ro-RO" sz="1800" kern="1200" dirty="0" smtClean="0">
                          <a:solidFill>
                            <a:schemeClr val="dk1"/>
                          </a:solidFill>
                          <a:latin typeface="+mn-lt"/>
                          <a:ea typeface="+mn-ea"/>
                          <a:cs typeface="+mn-cs"/>
                        </a:rPr>
                        <a:t>laborată, editată și publicată</a:t>
                      </a:r>
                      <a:r>
                        <a:rPr kumimoji="0" lang="ro-RO" sz="1800" kern="1200" baseline="0" dirty="0" smtClean="0">
                          <a:solidFill>
                            <a:schemeClr val="dk1"/>
                          </a:solidFill>
                          <a:latin typeface="+mn-lt"/>
                          <a:ea typeface="+mn-ea"/>
                          <a:cs typeface="+mn-cs"/>
                        </a:rPr>
                        <a:t> </a:t>
                      </a:r>
                      <a:r>
                        <a:rPr kumimoji="0" lang="ro-RO" sz="1800" kern="1200" dirty="0" smtClean="0">
                          <a:solidFill>
                            <a:schemeClr val="dk1"/>
                          </a:solidFill>
                          <a:latin typeface="+mn-lt"/>
                          <a:ea typeface="+mn-ea"/>
                          <a:cs typeface="+mn-cs"/>
                        </a:rPr>
                        <a:t>colecția</a:t>
                      </a:r>
                      <a:r>
                        <a:rPr kumimoji="0" lang="ro-RO" sz="1800" kern="1200" baseline="0" dirty="0" smtClean="0">
                          <a:solidFill>
                            <a:schemeClr val="dk1"/>
                          </a:solidFill>
                          <a:latin typeface="+mn-lt"/>
                          <a:ea typeface="+mn-ea"/>
                          <a:cs typeface="+mn-cs"/>
                        </a:rPr>
                        <a:t> </a:t>
                      </a:r>
                      <a:r>
                        <a:rPr kumimoji="0" lang="ro-RO" sz="1800" kern="1200" dirty="0" smtClean="0">
                          <a:solidFill>
                            <a:schemeClr val="dk1"/>
                          </a:solidFill>
                          <a:latin typeface="+mn-lt"/>
                          <a:ea typeface="+mn-ea"/>
                          <a:cs typeface="+mn-cs"/>
                        </a:rPr>
                        <a:t>de documente de istorie orală care valorifică materialul colectat pe teren de la supraviețuitorii regimului totalitar-comunist cu titlul: </a:t>
                      </a:r>
                      <a:r>
                        <a:rPr kumimoji="0" lang="ro-RO" sz="1800" kern="1200" baseline="0" dirty="0" smtClean="0">
                          <a:solidFill>
                            <a:schemeClr val="dk1"/>
                          </a:solidFill>
                          <a:latin typeface="+mn-lt"/>
                          <a:ea typeface="+mn-ea"/>
                          <a:cs typeface="+mn-cs"/>
                        </a:rPr>
                        <a:t> </a:t>
                      </a:r>
                      <a:r>
                        <a:rPr kumimoji="0" lang="ro-RO" sz="1800" b="1" i="1" kern="1200" dirty="0" smtClean="0">
                          <a:solidFill>
                            <a:schemeClr val="dk1"/>
                          </a:solidFill>
                          <a:latin typeface="+mn-lt"/>
                          <a:ea typeface="+mn-ea"/>
                          <a:cs typeface="+mn-cs"/>
                        </a:rPr>
                        <a:t>Arhivele memoriei</a:t>
                      </a:r>
                      <a:r>
                        <a:rPr kumimoji="0" lang="ro-RO" sz="1800" b="1" kern="1200" dirty="0" smtClean="0">
                          <a:solidFill>
                            <a:schemeClr val="dk1"/>
                          </a:solidFill>
                          <a:latin typeface="+mn-lt"/>
                          <a:ea typeface="+mn-ea"/>
                          <a:cs typeface="+mn-cs"/>
                        </a:rPr>
                        <a:t>.</a:t>
                      </a:r>
                      <a:r>
                        <a:rPr kumimoji="0" lang="ro-RO" sz="1800" kern="1200" dirty="0" smtClean="0">
                          <a:solidFill>
                            <a:schemeClr val="dk1"/>
                          </a:solidFill>
                          <a:latin typeface="+mn-lt"/>
                          <a:ea typeface="+mn-ea"/>
                          <a:cs typeface="+mn-cs"/>
                        </a:rPr>
                        <a:t> Vol. III, tom II,</a:t>
                      </a:r>
                      <a:r>
                        <a:rPr kumimoji="0" lang="ro-RO" sz="1800" kern="1200" baseline="0" dirty="0" smtClean="0">
                          <a:solidFill>
                            <a:schemeClr val="dk1"/>
                          </a:solidFill>
                          <a:latin typeface="+mn-lt"/>
                          <a:ea typeface="+mn-ea"/>
                          <a:cs typeface="+mn-cs"/>
                        </a:rPr>
                        <a:t> editor L. </a:t>
                      </a:r>
                      <a:r>
                        <a:rPr kumimoji="0" lang="ro-RO" sz="1800" kern="1200" baseline="0" dirty="0" err="1" smtClean="0">
                          <a:solidFill>
                            <a:schemeClr val="dk1"/>
                          </a:solidFill>
                          <a:latin typeface="+mn-lt"/>
                          <a:ea typeface="+mn-ea"/>
                          <a:cs typeface="+mn-cs"/>
                        </a:rPr>
                        <a:t>Pădureac</a:t>
                      </a:r>
                      <a:r>
                        <a:rPr kumimoji="0" lang="ro-RO" sz="1800" kern="1200" baseline="0" dirty="0" smtClean="0">
                          <a:solidFill>
                            <a:schemeClr val="dk1"/>
                          </a:solidFill>
                          <a:latin typeface="+mn-lt"/>
                          <a:ea typeface="+mn-ea"/>
                          <a:cs typeface="+mn-cs"/>
                        </a:rPr>
                        <a:t>,</a:t>
                      </a:r>
                      <a:r>
                        <a:rPr kumimoji="0" lang="ro-RO" sz="1800" kern="1200" dirty="0" smtClean="0">
                          <a:solidFill>
                            <a:schemeClr val="dk1"/>
                          </a:solidFill>
                          <a:latin typeface="+mn-lt"/>
                          <a:ea typeface="+mn-ea"/>
                          <a:cs typeface="+mn-cs"/>
                        </a:rPr>
                        <a:t> Chișinău: </a:t>
                      </a:r>
                      <a:r>
                        <a:rPr kumimoji="0" lang="ro-RO" sz="1800" kern="1200" dirty="0" err="1" smtClean="0">
                          <a:solidFill>
                            <a:schemeClr val="dk1"/>
                          </a:solidFill>
                          <a:latin typeface="+mn-lt"/>
                          <a:ea typeface="+mn-ea"/>
                          <a:cs typeface="+mn-cs"/>
                        </a:rPr>
                        <a:t>Balacron</a:t>
                      </a:r>
                      <a:r>
                        <a:rPr kumimoji="0" lang="ro-RO" sz="1800" kern="1200" dirty="0" smtClean="0">
                          <a:solidFill>
                            <a:schemeClr val="dk1"/>
                          </a:solidFill>
                          <a:latin typeface="+mn-lt"/>
                          <a:ea typeface="+mn-ea"/>
                          <a:cs typeface="+mn-cs"/>
                        </a:rPr>
                        <a:t>, 2017 ,</a:t>
                      </a:r>
                      <a:r>
                        <a:rPr kumimoji="0" lang="ro-RO" sz="1800" kern="1200" baseline="0" dirty="0" smtClean="0">
                          <a:solidFill>
                            <a:schemeClr val="dk1"/>
                          </a:solidFill>
                          <a:latin typeface="+mn-lt"/>
                          <a:ea typeface="+mn-ea"/>
                          <a:cs typeface="+mn-cs"/>
                        </a:rPr>
                        <a:t> - </a:t>
                      </a:r>
                      <a:r>
                        <a:rPr lang="ro-RO" sz="1800" kern="1200" dirty="0" smtClean="0">
                          <a:solidFill>
                            <a:schemeClr val="dk1"/>
                          </a:solidFill>
                          <a:latin typeface="+mn-lt"/>
                          <a:ea typeface="+mn-ea"/>
                          <a:cs typeface="+mn-cs"/>
                        </a:rPr>
                        <a:t>362 p. ISBN 978-9975-936-96-5 </a:t>
                      </a:r>
                      <a:r>
                        <a:rPr lang="ro-RO" dirty="0" smtClean="0"/>
                        <a:t> p. </a:t>
                      </a:r>
                      <a:r>
                        <a:rPr lang="ro-MO" dirty="0" smtClean="0"/>
                        <a:t>ISBN 978-9975-128-81-0,  </a:t>
                      </a:r>
                    </a:p>
                    <a:p>
                      <a:pPr>
                        <a:buFontTx/>
                        <a:buNone/>
                      </a:pPr>
                      <a:r>
                        <a:rPr lang="ro-MO" dirty="0" smtClean="0"/>
                        <a:t>Tiraj:  500 exemplare</a:t>
                      </a:r>
                      <a:endParaRPr kumimoji="0" lang="ru-RU" sz="1800" kern="1200" dirty="0" smtClean="0">
                        <a:solidFill>
                          <a:schemeClr val="dk1"/>
                        </a:solidFill>
                        <a:latin typeface="+mn-lt"/>
                        <a:ea typeface="+mn-ea"/>
                        <a:cs typeface="+mn-cs"/>
                      </a:endParaRPr>
                    </a:p>
                    <a:p>
                      <a:r>
                        <a:rPr kumimoji="0" lang="ro-RO" sz="1800" kern="1200" dirty="0" smtClean="0">
                          <a:solidFill>
                            <a:schemeClr val="dk1"/>
                          </a:solidFill>
                          <a:latin typeface="+mn-lt"/>
                          <a:ea typeface="+mn-ea"/>
                          <a:cs typeface="+mn-cs"/>
                        </a:rPr>
                        <a:t> </a:t>
                      </a:r>
                    </a:p>
                    <a:p>
                      <a:r>
                        <a:rPr kumimoji="0" lang="ro-RO" sz="1800" kern="1200" dirty="0" smtClean="0">
                          <a:solidFill>
                            <a:schemeClr val="dk1"/>
                          </a:solidFill>
                          <a:latin typeface="+mn-lt"/>
                          <a:ea typeface="+mn-ea"/>
                          <a:cs typeface="+mn-cs"/>
                        </a:rPr>
                        <a:t>Au fost organizate</a:t>
                      </a:r>
                      <a:r>
                        <a:rPr kumimoji="0" lang="ro-RO" sz="1800" kern="1200" baseline="0" dirty="0" smtClean="0">
                          <a:solidFill>
                            <a:schemeClr val="dk1"/>
                          </a:solidFill>
                          <a:latin typeface="+mn-lt"/>
                          <a:ea typeface="+mn-ea"/>
                          <a:cs typeface="+mn-cs"/>
                        </a:rPr>
                        <a:t> / prezentate două expoziţii tematice de fotografii în colaborare cu  </a:t>
                      </a:r>
                      <a:r>
                        <a:rPr lang="ro-RO" sz="1800" kern="1200" dirty="0" smtClean="0">
                          <a:solidFill>
                            <a:schemeClr val="dk1"/>
                          </a:solidFill>
                          <a:latin typeface="+mn-lt"/>
                          <a:ea typeface="+mn-ea"/>
                          <a:cs typeface="+mn-cs"/>
                        </a:rPr>
                        <a:t>Muzeul Naţional de Istorie a Moldovei şi cu echipa de</a:t>
                      </a:r>
                      <a:r>
                        <a:rPr lang="ro-RO" sz="1800" kern="1200" baseline="0" dirty="0" smtClean="0">
                          <a:solidFill>
                            <a:schemeClr val="dk1"/>
                          </a:solidFill>
                          <a:latin typeface="+mn-lt"/>
                          <a:ea typeface="+mn-ea"/>
                          <a:cs typeface="+mn-cs"/>
                        </a:rPr>
                        <a:t> proiect ghidată de dna Ludmila Cojocaru (USM); </a:t>
                      </a:r>
                    </a:p>
                    <a:p>
                      <a:r>
                        <a:rPr lang="ro-RO" sz="1800" kern="1200" baseline="0" dirty="0" smtClean="0">
                          <a:solidFill>
                            <a:schemeClr val="dk1"/>
                          </a:solidFill>
                          <a:latin typeface="+mn-lt"/>
                          <a:ea typeface="+mn-ea"/>
                          <a:cs typeface="+mn-cs"/>
                        </a:rPr>
                        <a:t>Au fost organizate 11 activităţi ştiinţifice inclusiv conferinţe, mese rotunde, prezentări de carte, seminare metodice.</a:t>
                      </a:r>
                      <a:endParaRPr lang="ru-RU"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8250120" cy="792088"/>
          </a:xfrm>
        </p:spPr>
        <p:txBody>
          <a:bodyPr>
            <a:normAutofit fontScale="90000"/>
          </a:bodyPr>
          <a:lstStyle/>
          <a:p>
            <a:r>
              <a:rPr lang="ro-RO" dirty="0" smtClean="0"/>
              <a:t>Etapele colectării memoriilor</a:t>
            </a:r>
            <a:br>
              <a:rPr lang="ro-RO" dirty="0" smtClean="0"/>
            </a:br>
            <a:r>
              <a:rPr lang="ro-RO" sz="2200" dirty="0" smtClean="0"/>
              <a:t>Scop: argumentarea statutului de document istoric pentru memorii </a:t>
            </a:r>
            <a:endParaRPr lang="ru-RU" sz="2200" dirty="0"/>
          </a:p>
        </p:txBody>
      </p:sp>
      <p:graphicFrame>
        <p:nvGraphicFramePr>
          <p:cNvPr id="4" name="Содержимое 3"/>
          <p:cNvGraphicFramePr>
            <a:graphicFrameLocks noGrp="1"/>
          </p:cNvGraphicFramePr>
          <p:nvPr>
            <p:ph idx="1"/>
          </p:nvPr>
        </p:nvGraphicFramePr>
        <p:xfrm>
          <a:off x="827584" y="1124744"/>
          <a:ext cx="774682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82168" cy="1066130"/>
          </a:xfrm>
        </p:spPr>
        <p:txBody>
          <a:bodyPr>
            <a:normAutofit fontScale="90000"/>
          </a:bodyPr>
          <a:lstStyle/>
          <a:p>
            <a:r>
              <a:rPr lang="ro-RO" sz="3200" dirty="0" smtClean="0"/>
              <a:t>MANIFESTĂRI ŞTIINŢIFICE: </a:t>
            </a:r>
            <a:r>
              <a:rPr lang="ro-RO" sz="2800" i="1" dirty="0" smtClean="0"/>
              <a:t>Masa rotundă </a:t>
            </a:r>
            <a:r>
              <a:rPr lang="ro-RO" sz="2800" b="1" i="1" dirty="0" smtClean="0"/>
              <a:t>„</a:t>
            </a:r>
            <a:r>
              <a:rPr lang="ro-RO" sz="2800" b="1" dirty="0" smtClean="0"/>
              <a:t>Deportările din RSS Moldovenească: istorie şi memorie</a:t>
            </a:r>
            <a:r>
              <a:rPr lang="ro-RO" sz="2800" b="1" i="1" dirty="0" smtClean="0"/>
              <a:t>”, 7 aprilie, BŞ USARB </a:t>
            </a:r>
            <a:r>
              <a:rPr lang="ro-RO" sz="1600" u="sng" dirty="0" smtClean="0">
                <a:hlinkClick r:id="rId2"/>
              </a:rPr>
              <a:t>http://www.usarb.md/facultati/drept/evenimente-noutati-avize</a:t>
            </a:r>
            <a:r>
              <a:rPr lang="ro-RO" sz="2800" u="sng" dirty="0" smtClean="0">
                <a:hlinkClick r:id="rId2"/>
              </a:rPr>
              <a:t>/</a:t>
            </a:r>
            <a:endParaRPr lang="ru-RU" sz="3200" dirty="0"/>
          </a:p>
        </p:txBody>
      </p:sp>
      <p:pic>
        <p:nvPicPr>
          <p:cNvPr id="1027" name="Picture 3"/>
          <p:cNvPicPr>
            <a:picLocks noGrp="1" noChangeAspect="1" noChangeArrowheads="1"/>
          </p:cNvPicPr>
          <p:nvPr>
            <p:ph idx="1"/>
          </p:nvPr>
        </p:nvPicPr>
        <p:blipFill>
          <a:blip r:embed="rId3" cstate="screen"/>
          <a:srcRect/>
          <a:stretch>
            <a:fillRect/>
          </a:stretch>
        </p:blipFill>
        <p:spPr bwMode="auto">
          <a:xfrm>
            <a:off x="539551" y="1484784"/>
            <a:ext cx="4308897" cy="324036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screen"/>
          <a:srcRect/>
          <a:stretch>
            <a:fillRect/>
          </a:stretch>
        </p:blipFill>
        <p:spPr bwMode="auto">
          <a:xfrm>
            <a:off x="4644008" y="3140968"/>
            <a:ext cx="4176464" cy="3145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o-RO" sz="2000" dirty="0" smtClean="0"/>
              <a:t>MANIFESTĂRI ŞTIINŢIFICE:Conferinţă Ştiinţifică: </a:t>
            </a:r>
            <a:r>
              <a:rPr lang="ro-RO" sz="2000" b="1" dirty="0" smtClean="0"/>
              <a:t>„Foametea în RSS Moldovenească (1946-1947): istoria și memoria tragediei în cercetările actuale”</a:t>
            </a:r>
            <a:r>
              <a:rPr lang="ro-RO" sz="2000" dirty="0" smtClean="0"/>
              <a:t>, 5 mai 2017, USARB, în colaborare cu Institutul de Istorie al Academiei de Ştiinţe a Moldovei </a:t>
            </a:r>
            <a:endParaRPr lang="ru-RU" sz="2000" dirty="0"/>
          </a:p>
        </p:txBody>
      </p:sp>
      <p:pic>
        <p:nvPicPr>
          <p:cNvPr id="4" name="Содержимое 3" descr="Bălţi 3"/>
          <p:cNvPicPr>
            <a:picLocks noGrp="1"/>
          </p:cNvPicPr>
          <p:nvPr>
            <p:ph idx="1"/>
          </p:nvPr>
        </p:nvPicPr>
        <p:blipFill>
          <a:blip r:embed="rId2" cstate="screen"/>
          <a:srcRect/>
          <a:stretch>
            <a:fillRect/>
          </a:stretch>
        </p:blipFill>
        <p:spPr bwMode="auto">
          <a:xfrm>
            <a:off x="539552" y="1412776"/>
            <a:ext cx="2952328" cy="2808312"/>
          </a:xfrm>
          <a:prstGeom prst="rect">
            <a:avLst/>
          </a:prstGeom>
          <a:noFill/>
          <a:ln w="9525">
            <a:noFill/>
            <a:miter lim="800000"/>
            <a:headEnd/>
            <a:tailEnd/>
          </a:ln>
        </p:spPr>
      </p:pic>
      <p:pic>
        <p:nvPicPr>
          <p:cNvPr id="2050" name="Picture 2"/>
          <p:cNvPicPr>
            <a:picLocks noChangeAspect="1" noChangeArrowheads="1"/>
          </p:cNvPicPr>
          <p:nvPr/>
        </p:nvPicPr>
        <p:blipFill>
          <a:blip r:embed="rId3" cstate="screen"/>
          <a:srcRect/>
          <a:stretch>
            <a:fillRect/>
          </a:stretch>
        </p:blipFill>
        <p:spPr bwMode="auto">
          <a:xfrm>
            <a:off x="3666576" y="1484784"/>
            <a:ext cx="4303122" cy="2736304"/>
          </a:xfrm>
          <a:prstGeom prst="rect">
            <a:avLst/>
          </a:prstGeom>
          <a:noFill/>
          <a:ln w="9525">
            <a:noFill/>
            <a:miter lim="800000"/>
            <a:headEnd/>
            <a:tailEnd/>
          </a:ln>
          <a:effectLst/>
        </p:spPr>
      </p:pic>
      <p:pic>
        <p:nvPicPr>
          <p:cNvPr id="6" name="Рисунок 5" descr="Bălţi_6"/>
          <p:cNvPicPr/>
          <p:nvPr/>
        </p:nvPicPr>
        <p:blipFill>
          <a:blip r:embed="rId4" cstate="screen"/>
          <a:srcRect/>
          <a:stretch>
            <a:fillRect/>
          </a:stretch>
        </p:blipFill>
        <p:spPr bwMode="auto">
          <a:xfrm>
            <a:off x="2339752" y="4077072"/>
            <a:ext cx="5184576"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o-RO" sz="2800" dirty="0" smtClean="0"/>
              <a:t>Conferinţa ştiinţifică </a:t>
            </a:r>
            <a:r>
              <a:rPr lang="ro-RO" sz="2800" b="1" i="1" dirty="0" smtClean="0"/>
              <a:t>Istoria şi memoria regimului totalitar comunist în RASSM şi RSSM: contribuţiile tinerilor cercetători, </a:t>
            </a:r>
            <a:r>
              <a:rPr lang="ro-RO" sz="2800" dirty="0" smtClean="0"/>
              <a:t>24 martie, 2017, Cahul</a:t>
            </a:r>
            <a:endParaRPr lang="ru-RU" sz="2800" dirty="0"/>
          </a:p>
        </p:txBody>
      </p:sp>
      <p:pic>
        <p:nvPicPr>
          <p:cNvPr id="4" name="Содержимое 3" descr="DSC_0290"/>
          <p:cNvPicPr>
            <a:picLocks noGrp="1"/>
          </p:cNvPicPr>
          <p:nvPr>
            <p:ph idx="1"/>
          </p:nvPr>
        </p:nvPicPr>
        <p:blipFill>
          <a:blip r:embed="rId2" cstate="screen"/>
          <a:srcRect/>
          <a:stretch>
            <a:fillRect/>
          </a:stretch>
        </p:blipFill>
        <p:spPr bwMode="auto">
          <a:xfrm>
            <a:off x="467544" y="1628800"/>
            <a:ext cx="4824536" cy="3024336"/>
          </a:xfrm>
          <a:prstGeom prst="rect">
            <a:avLst/>
          </a:prstGeom>
          <a:noFill/>
          <a:ln w="9525">
            <a:noFill/>
            <a:miter lim="800000"/>
            <a:headEnd/>
            <a:tailEnd/>
          </a:ln>
        </p:spPr>
      </p:pic>
      <p:pic>
        <p:nvPicPr>
          <p:cNvPr id="5" name="Рисунок 4" descr="999"/>
          <p:cNvPicPr/>
          <p:nvPr/>
        </p:nvPicPr>
        <p:blipFill>
          <a:blip r:embed="rId3" cstate="screen"/>
          <a:srcRect/>
          <a:stretch>
            <a:fillRect/>
          </a:stretch>
        </p:blipFill>
        <p:spPr bwMode="auto">
          <a:xfrm>
            <a:off x="4067944" y="3717032"/>
            <a:ext cx="4392488"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2049</TotalTime>
  <Words>1865</Words>
  <Application>Microsoft Office PowerPoint</Application>
  <PresentationFormat>Экран (4:3)</PresentationFormat>
  <Paragraphs>149</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   RAPORT PRIVIND ACTIVITATEA ŞTIINŢIFICĂ</vt:lpstr>
      <vt:lpstr>Direcţia strategică 18.06  „Patrimoniul național și dezvoltarea societății”</vt:lpstr>
      <vt:lpstr>ECHIPA DE CERCETARE</vt:lpstr>
      <vt:lpstr>Planul şi rezultatele cercetărilor ştiinţifice</vt:lpstr>
      <vt:lpstr>Cercetări </vt:lpstr>
      <vt:lpstr>Etapele colectării memoriilor Scop: argumentarea statutului de document istoric pentru memorii </vt:lpstr>
      <vt:lpstr>MANIFESTĂRI ŞTIINŢIFICE: Masa rotundă „Deportările din RSS Moldovenească: istorie şi memorie”, 7 aprilie, BŞ USARB http://www.usarb.md/facultati/drept/evenimente-noutati-avize/</vt:lpstr>
      <vt:lpstr>MANIFESTĂRI ŞTIINŢIFICE:Conferinţă Ştiinţifică: „Foametea în RSS Moldovenească (1946-1947): istoria și memoria tragediei în cercetările actuale”, 5 mai 2017, USARB, în colaborare cu Institutul de Istorie al Academiei de Ştiinţe a Moldovei </vt:lpstr>
      <vt:lpstr>Conferinţa ştiinţifică Istoria şi memoria regimului totalitar comunist în RASSM şi RSSM: contribuţiile tinerilor cercetători, 24 martie, 2017, Cahul</vt:lpstr>
      <vt:lpstr>Masă rotundă: „Foametea din RSS Moldovenească între memorie şi uitare”, 5 octombrie 2017, USARB</vt:lpstr>
      <vt:lpstr>Secţiunea „Recuperarea şi valorificarea memorie victimelor regimului stalinist din RSS Moldovenească” în cadrul conferinţei ştiinţifice a Catedrei de ştiinţe socioumane şi asistenţă socială USARB, 28 iunie, 2017</vt:lpstr>
      <vt:lpstr>Şedința de prezentare a rezultatelor de cercetare a programului de stat „Recuperarea și valorificarea istorică a memoriei victimelor regimului totalitar-comunist din RSS Moldovenească ” și seriei de volume „Arhivele memoriei”, Academia Română, Bucureşti, 4 iulie 2017 </vt:lpstr>
      <vt:lpstr>Prezentarea seriei de carte „Arhivele Memoriei”,  Biblioteca Judeţeană „Mihai Eminescu” din Botoşani, România,14 septembrie, 2017</vt:lpstr>
      <vt:lpstr> Organizarea unei Expoziţii de fotografii (în colaborare cu Muzeul Naţional de Istorie a Moldovei) </vt:lpstr>
      <vt:lpstr>Lansarea cărţii Foametea în Moldova sovietică (1946-1947). Culegere de documente, autor dr., conf. Anatol ŢĂRANU, 10 octombrie, 2017 (în cooperare cu Institutul de Istorie al AŞ şi Centru de Informare al României</vt:lpstr>
      <vt:lpstr>Inaugurarea Expoziţiei „Sub cer străin. Locuitorii Lituaniei în lagărele şi locurile de exil din URSS. Anii 1940-1958”, 6 noiembrie, 2017</vt:lpstr>
      <vt:lpstr>Studenţi, tineri cercetători</vt:lpstr>
      <vt:lpstr>Prezentarea Colecţiei de volume „Arhivele memoriei” la Seminarul instructiv-metodic municipal, Biblioteca Ştiinţifică USARB, 29 noiembrie, 2017 (în cooperare cu LTR “Ion Creangă”)</vt:lpstr>
      <vt:lpstr>Masă rotundă cu genericul „Statutul legal al victimelor regimului totalitar comunist: abordări, probleme și perspective de analiză”, 7 decembrie, 2017</vt:lpstr>
      <vt:lpstr>Participări la conferinţe: Ismail, «Голод 1946-1947 рр.: історичні, філософсько-психологічні та педагогічні аспекти», 18 mai, 2017</vt:lpstr>
      <vt:lpstr>Conferinţa internaţională: „Identităţi etno-confesionale şi reprezentări ale celuilalt în spaţiul est european: între stereotip şi voinţa de a cunoaşte”, Iaşi, 4 noiembrie, 2017 </vt:lpstr>
      <vt:lpstr>Participări la conferinţe: Istoria şi memoria regimului totalitar comunist în RASSM şi RSSM: contribuţiile tinerilor cercetători, 24 martie, 2017, Cahul  </vt:lpstr>
      <vt:lpstr>Prezentare de carte: Arhivele memoriei, Botoşani, 14 septembrie, 2017</vt:lpstr>
      <vt:lpstr>REALIZĂRI:  13 ARTICOLE ŞI STUDII ŞTIINŢIFICE;  39 de COMUNICĂRI LA CONFERINŢE INTERNAŢIONALE ŞI NAŢIONALE (dintre care 5 comunicări în plenul şedinţei);   3 INTERVIURI pentru TVR Moldova şi BTV vizând activităţile în cadrul proiectului, inclusiv o emisiune dedicată deportărilor din RSS Moldovenească:  “76 de ani de la primul val de deportări”, BTV, 26.06.2017  26 de studii de caz digitalizate şi transliterate (100 de fotografii şi documente scanate, incluse în arhivă);   1 iniţiativă  privind recunoaşterea statutului de victimă a persoanelor care au suferit foametea din RSS Moldovenească în anii 1946-1947</vt:lpstr>
      <vt:lpstr>Realizări: </vt:lpstr>
      <vt:lpstr> Iniţiativă de reabilitare morală a persoanelor care în anii 1946-1947 au suferit foametea din RSS Moldovenească </vt:lpstr>
      <vt:lpstr>Publicaţii</vt:lpstr>
      <vt:lpstr>Publicaţii</vt:lpstr>
      <vt:lpstr>Publicaţii</vt:lpstr>
      <vt:lpstr>Concluzii:</vt:lpstr>
      <vt:lpstr>Propuneri</vt:lpstr>
      <vt:lpstr>ÎN NUMELE ECHIPEI MULŢUMESC  PENTRU ATENŢIE!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RAPORT</dc:title>
  <dc:creator>Cristian Padureac</dc:creator>
  <cp:lastModifiedBy>User</cp:lastModifiedBy>
  <cp:revision>204</cp:revision>
  <dcterms:created xsi:type="dcterms:W3CDTF">2015-12-07T14:11:26Z</dcterms:created>
  <dcterms:modified xsi:type="dcterms:W3CDTF">2017-12-14T07:10:57Z</dcterms:modified>
</cp:coreProperties>
</file>