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78" r:id="rId8"/>
    <p:sldId id="279" r:id="rId9"/>
    <p:sldId id="280" r:id="rId10"/>
    <p:sldId id="281" r:id="rId11"/>
    <p:sldId id="282" r:id="rId12"/>
    <p:sldId id="283" r:id="rId13"/>
    <p:sldId id="284" r:id="rId14"/>
    <p:sldId id="293" r:id="rId15"/>
    <p:sldId id="295" r:id="rId16"/>
    <p:sldId id="294" r:id="rId17"/>
    <p:sldId id="296" r:id="rId18"/>
    <p:sldId id="297" r:id="rId19"/>
    <p:sldId id="298" r:id="rId20"/>
    <p:sldId id="299" r:id="rId21"/>
    <p:sldId id="313" r:id="rId22"/>
    <p:sldId id="314" r:id="rId23"/>
    <p:sldId id="315" r:id="rId24"/>
    <p:sldId id="316" r:id="rId25"/>
    <p:sldId id="267" r:id="rId26"/>
    <p:sldId id="286" r:id="rId27"/>
    <p:sldId id="301" r:id="rId28"/>
    <p:sldId id="300" r:id="rId29"/>
    <p:sldId id="287" r:id="rId30"/>
    <p:sldId id="302" r:id="rId31"/>
    <p:sldId id="312" r:id="rId32"/>
    <p:sldId id="292" r:id="rId33"/>
    <p:sldId id="270" r:id="rId34"/>
    <p:sldId id="288" r:id="rId35"/>
    <p:sldId id="289" r:id="rId36"/>
    <p:sldId id="306" r:id="rId37"/>
    <p:sldId id="290" r:id="rId38"/>
    <p:sldId id="309" r:id="rId39"/>
    <p:sldId id="305" r:id="rId40"/>
    <p:sldId id="307" r:id="rId41"/>
    <p:sldId id="311" r:id="rId42"/>
    <p:sldId id="291" r:id="rId43"/>
    <p:sldId id="303" r:id="rId44"/>
    <p:sldId id="304" r:id="rId45"/>
    <p:sldId id="274" r:id="rId46"/>
    <p:sldId id="285" r:id="rId47"/>
    <p:sldId id="275" r:id="rId48"/>
    <p:sldId id="27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4" d="100"/>
          <a:sy n="84" d="100"/>
        </p:scale>
        <p:origin x="-1068"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Documents%20and%20Settings\User\&#1056;&#1072;&#1073;&#1086;&#1095;&#1080;&#1081;%20&#1089;&#1090;&#1086;&#1083;\proiect%20prima%20jumate%202017\19-06-2017_17-04-35\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Documents%20and%20Settings\User\&#1056;&#1072;&#1073;&#1086;&#1095;&#1080;&#1081;%20&#1089;&#1090;&#1086;&#1083;\proiect%20prima%20jumate%202017\19-06-2017_17-04-35\Book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Documents%20and%20Settings\User\&#1056;&#1072;&#1073;&#1086;&#1095;&#1080;&#1081;%20&#1089;&#1090;&#1086;&#1083;\proiect%20prima%20jumate%202017\19-06-2017_17-04-35\Book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Documents%20and%20Settings\User\&#1056;&#1072;&#1073;&#1086;&#1095;&#1080;&#1081;%20&#1089;&#1090;&#1086;&#1083;\proiect%20prima%20jumate%202017\19-06-2017_17-04-35\Book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Documents%20and%20Settings\User\&#1056;&#1072;&#1073;&#1086;&#1095;&#1080;&#1081;%20&#1089;&#1090;&#1086;&#1083;\proiect%20prima%20jumate%202017\19-06-2017_17-04-35\Book5.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Documents%20and%20Settings\User\&#1056;&#1072;&#1073;&#1086;&#1095;&#1080;&#1081;%20&#1089;&#1090;&#1086;&#1083;\proiect%20prima%20jumate%202017\19-06-2017_17-04-35\Book6.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Documents%20and%20Settings\User\&#1056;&#1072;&#1073;&#1086;&#1095;&#1080;&#1081;%20&#1089;&#1090;&#1086;&#1083;\proiect%20prima%20jumate%202017\19-06-2017_17-04-35\Book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Documents%20and%20Settings\User\&#1056;&#1072;&#1073;&#1086;&#1095;&#1080;&#1081;%20&#1089;&#1090;&#1086;&#1083;\proiect%20prima%20jumate%202017\19-06-2017_17-04-35\Book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lang="ro-RO" b="0">
                <a:latin typeface="Times New Roman" panose="02020603050405020304" pitchFamily="18" charset="0"/>
                <a:cs typeface="Times New Roman" panose="02020603050405020304" pitchFamily="18" charset="0"/>
              </a:defRPr>
            </a:pPr>
            <a:r>
              <a:rPr lang="en-US" b="0">
                <a:latin typeface="Times New Roman" panose="02020603050405020304" pitchFamily="18" charset="0"/>
                <a:cs typeface="Times New Roman" panose="02020603050405020304" pitchFamily="18" charset="0"/>
              </a:rPr>
              <a:t>proba 1, ∆</a:t>
            </a:r>
            <a:r>
              <a:rPr lang="en-US" sz="900" b="0">
                <a:latin typeface="Times New Roman" panose="02020603050405020304" pitchFamily="18" charset="0"/>
                <a:cs typeface="Times New Roman" panose="02020603050405020304" pitchFamily="18" charset="0"/>
              </a:rPr>
              <a:t>max</a:t>
            </a:r>
            <a:r>
              <a:rPr lang="en-US" b="0">
                <a:latin typeface="Times New Roman" panose="02020603050405020304" pitchFamily="18" charset="0"/>
                <a:cs typeface="Times New Roman" panose="02020603050405020304" pitchFamily="18" charset="0"/>
              </a:rPr>
              <a:t> 0,8 daN</a:t>
            </a:r>
          </a:p>
        </c:rich>
      </c:tx>
      <c:layout/>
    </c:title>
    <c:plotArea>
      <c:layout/>
      <c:scatterChart>
        <c:scatterStyle val="smoothMarker"/>
        <c:ser>
          <c:idx val="0"/>
          <c:order val="0"/>
          <c:marker>
            <c:symbol val="none"/>
          </c:marker>
          <c:dPt>
            <c:idx val="1"/>
            <c:spPr>
              <a:ln w="19050">
                <a:solidFill>
                  <a:schemeClr val="tx1"/>
                </a:solidFill>
              </a:ln>
            </c:spPr>
            <c:extLst xmlns:c16r2="http://schemas.microsoft.com/office/drawing/2015/06/chart">
              <c:ext xmlns:c16="http://schemas.microsoft.com/office/drawing/2014/chart" uri="{C3380CC4-5D6E-409C-BE32-E72D297353CC}">
                <c16:uniqueId val="{00000001-597C-4A65-9C1C-B1CCA8F4E5D9}"/>
              </c:ext>
            </c:extLst>
          </c:dPt>
          <c:dPt>
            <c:idx val="2"/>
            <c:spPr>
              <a:ln w="19050">
                <a:solidFill>
                  <a:schemeClr val="tx1"/>
                </a:solidFill>
              </a:ln>
            </c:spPr>
            <c:extLst xmlns:c16r2="http://schemas.microsoft.com/office/drawing/2015/06/chart">
              <c:ext xmlns:c16="http://schemas.microsoft.com/office/drawing/2014/chart" uri="{C3380CC4-5D6E-409C-BE32-E72D297353CC}">
                <c16:uniqueId val="{00000003-597C-4A65-9C1C-B1CCA8F4E5D9}"/>
              </c:ext>
            </c:extLst>
          </c:dPt>
          <c:dPt>
            <c:idx val="3"/>
            <c:spPr>
              <a:ln w="19050">
                <a:solidFill>
                  <a:schemeClr val="tx1"/>
                </a:solidFill>
              </a:ln>
            </c:spPr>
            <c:extLst xmlns:c16r2="http://schemas.microsoft.com/office/drawing/2015/06/chart">
              <c:ext xmlns:c16="http://schemas.microsoft.com/office/drawing/2014/chart" uri="{C3380CC4-5D6E-409C-BE32-E72D297353CC}">
                <c16:uniqueId val="{00000005-597C-4A65-9C1C-B1CCA8F4E5D9}"/>
              </c:ext>
            </c:extLst>
          </c:dPt>
          <c:dPt>
            <c:idx val="4"/>
            <c:spPr>
              <a:ln w="19050">
                <a:solidFill>
                  <a:schemeClr val="tx1"/>
                </a:solidFill>
              </a:ln>
            </c:spPr>
            <c:extLst xmlns:c16r2="http://schemas.microsoft.com/office/drawing/2015/06/chart">
              <c:ext xmlns:c16="http://schemas.microsoft.com/office/drawing/2014/chart" uri="{C3380CC4-5D6E-409C-BE32-E72D297353CC}">
                <c16:uniqueId val="{00000007-597C-4A65-9C1C-B1CCA8F4E5D9}"/>
              </c:ext>
            </c:extLst>
          </c:dPt>
          <c:dPt>
            <c:idx val="5"/>
            <c:spPr>
              <a:ln w="19050">
                <a:solidFill>
                  <a:schemeClr val="tx1"/>
                </a:solidFill>
              </a:ln>
            </c:spPr>
            <c:extLst xmlns:c16r2="http://schemas.microsoft.com/office/drawing/2015/06/chart">
              <c:ext xmlns:c16="http://schemas.microsoft.com/office/drawing/2014/chart" uri="{C3380CC4-5D6E-409C-BE32-E72D297353CC}">
                <c16:uniqueId val="{00000009-597C-4A65-9C1C-B1CCA8F4E5D9}"/>
              </c:ext>
            </c:extLst>
          </c:dPt>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showLeaderLines val="0"/>
              </c:ext>
            </c:extLst>
          </c:dLbls>
          <c:xVal>
            <c:numRef>
              <c:f>Sheet1!$C$4:$C$9</c:f>
              <c:numCache>
                <c:formatCode>General</c:formatCode>
                <c:ptCount val="6"/>
                <c:pt idx="0">
                  <c:v>0</c:v>
                </c:pt>
                <c:pt idx="1">
                  <c:v>10</c:v>
                </c:pt>
                <c:pt idx="2">
                  <c:v>20</c:v>
                </c:pt>
                <c:pt idx="3">
                  <c:v>30</c:v>
                </c:pt>
                <c:pt idx="4">
                  <c:v>40</c:v>
                </c:pt>
                <c:pt idx="5">
                  <c:v>50</c:v>
                </c:pt>
              </c:numCache>
            </c:numRef>
          </c:xVal>
          <c:yVal>
            <c:numRef>
              <c:f>Sheet1!$D$4:$D$9</c:f>
              <c:numCache>
                <c:formatCode>General</c:formatCode>
                <c:ptCount val="6"/>
                <c:pt idx="0">
                  <c:v>0</c:v>
                </c:pt>
                <c:pt idx="1">
                  <c:v>2.8</c:v>
                </c:pt>
                <c:pt idx="2">
                  <c:v>2.6</c:v>
                </c:pt>
                <c:pt idx="3">
                  <c:v>2.6</c:v>
                </c:pt>
                <c:pt idx="4">
                  <c:v>2</c:v>
                </c:pt>
                <c:pt idx="5">
                  <c:v>2</c:v>
                </c:pt>
              </c:numCache>
            </c:numRef>
          </c:yVal>
          <c:smooth val="1"/>
          <c:extLst xmlns:c16r2="http://schemas.microsoft.com/office/drawing/2015/06/chart">
            <c:ext xmlns:c16="http://schemas.microsoft.com/office/drawing/2014/chart" uri="{C3380CC4-5D6E-409C-BE32-E72D297353CC}">
              <c16:uniqueId val="{0000000A-597C-4A65-9C1C-B1CCA8F4E5D9}"/>
            </c:ext>
          </c:extLst>
        </c:ser>
        <c:axId val="70706304"/>
        <c:axId val="70708224"/>
      </c:scatterChart>
      <c:valAx>
        <c:axId val="70706304"/>
        <c:scaling>
          <c:orientation val="minMax"/>
        </c:scaling>
        <c:axPos val="b"/>
        <c:majorGridlines/>
        <c:minorGridlines/>
        <c:title>
          <c:tx>
            <c:rich>
              <a:bodyPr/>
              <a:lstStyle/>
              <a:p>
                <a:pPr>
                  <a:defRPr lang="ro-RO">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lungime proba, mm</a:t>
                </a:r>
              </a:p>
            </c:rich>
          </c:tx>
          <c:layout/>
        </c:title>
        <c:numFmt formatCode="General" sourceLinked="1"/>
        <c:tickLblPos val="nextTo"/>
        <c:txPr>
          <a:bodyPr/>
          <a:lstStyle/>
          <a:p>
            <a:pPr>
              <a:defRPr lang="ro-RO"/>
            </a:pPr>
            <a:endParaRPr lang="ru-RU"/>
          </a:p>
        </c:txPr>
        <c:crossAx val="70708224"/>
        <c:crosses val="autoZero"/>
        <c:crossBetween val="midCat"/>
      </c:valAx>
      <c:valAx>
        <c:axId val="70708224"/>
        <c:scaling>
          <c:orientation val="minMax"/>
        </c:scaling>
        <c:axPos val="l"/>
        <c:majorGridlines/>
        <c:minorGridlines/>
        <c:title>
          <c:tx>
            <c:rich>
              <a:bodyPr rot="-5400000" vert="horz"/>
              <a:lstStyle/>
              <a:p>
                <a:pPr>
                  <a:defRPr lang="ro-RO">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F, da</a:t>
                </a:r>
                <a:r>
                  <a:rPr lang="ro-RO">
                    <a:latin typeface="Times New Roman" panose="02020603050405020304" pitchFamily="18" charset="0"/>
                    <a:cs typeface="Times New Roman" panose="02020603050405020304" pitchFamily="18" charset="0"/>
                  </a:rPr>
                  <a:t>N</a:t>
                </a:r>
                <a:r>
                  <a:rPr lang="en-US">
                    <a:latin typeface="Times New Roman" panose="02020603050405020304" pitchFamily="18" charset="0"/>
                    <a:cs typeface="Times New Roman" panose="02020603050405020304" pitchFamily="18" charset="0"/>
                  </a:rPr>
                  <a:t>/</a:t>
                </a:r>
                <a:r>
                  <a:rPr lang="ro-RO">
                    <a:latin typeface="Times New Roman" panose="02020603050405020304" pitchFamily="18" charset="0"/>
                    <a:cs typeface="Times New Roman" panose="02020603050405020304" pitchFamily="18" charset="0"/>
                  </a:rPr>
                  <a:t>25 mm</a:t>
                </a:r>
                <a:endParaRPr lang="en-US">
                  <a:latin typeface="Times New Roman" panose="02020603050405020304" pitchFamily="18" charset="0"/>
                  <a:cs typeface="Times New Roman" panose="02020603050405020304" pitchFamily="18" charset="0"/>
                </a:endParaRPr>
              </a:p>
            </c:rich>
          </c:tx>
          <c:layout/>
        </c:title>
        <c:numFmt formatCode="General" sourceLinked="1"/>
        <c:tickLblPos val="nextTo"/>
        <c:txPr>
          <a:bodyPr/>
          <a:lstStyle/>
          <a:p>
            <a:pPr>
              <a:defRPr lang="ro-RO"/>
            </a:pPr>
            <a:endParaRPr lang="ru-RU"/>
          </a:p>
        </c:txPr>
        <c:crossAx val="70706304"/>
        <c:crosses val="autoZero"/>
        <c:crossBetween val="midCat"/>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lang="ro-RO" b="0">
                <a:latin typeface="Times New Roman" panose="02020603050405020304" pitchFamily="18" charset="0"/>
                <a:cs typeface="Times New Roman" panose="02020603050405020304" pitchFamily="18" charset="0"/>
              </a:defRPr>
            </a:pPr>
            <a:r>
              <a:rPr lang="ro-RO" b="0">
                <a:latin typeface="Times New Roman" panose="02020603050405020304" pitchFamily="18" charset="0"/>
                <a:cs typeface="Times New Roman" panose="02020603050405020304" pitchFamily="18" charset="0"/>
              </a:rPr>
              <a:t>proba</a:t>
            </a:r>
            <a:r>
              <a:rPr lang="ro-RO" b="0" baseline="0">
                <a:latin typeface="Times New Roman" panose="02020603050405020304" pitchFamily="18" charset="0"/>
                <a:cs typeface="Times New Roman" panose="02020603050405020304" pitchFamily="18" charset="0"/>
              </a:rPr>
              <a:t> II ∆</a:t>
            </a:r>
            <a:r>
              <a:rPr lang="ro-RO" sz="900" b="0" baseline="0">
                <a:latin typeface="Times New Roman" panose="02020603050405020304" pitchFamily="18" charset="0"/>
                <a:cs typeface="Times New Roman" panose="02020603050405020304" pitchFamily="18" charset="0"/>
              </a:rPr>
              <a:t>max </a:t>
            </a:r>
            <a:r>
              <a:rPr lang="ro-RO" sz="1400" b="0" baseline="0">
                <a:latin typeface="Times New Roman" panose="02020603050405020304" pitchFamily="18" charset="0"/>
                <a:cs typeface="Times New Roman" panose="02020603050405020304" pitchFamily="18" charset="0"/>
              </a:rPr>
              <a:t>0,7 daN  </a:t>
            </a:r>
            <a:endParaRPr lang="ro-RO" sz="1400" b="0">
              <a:latin typeface="Times New Roman" panose="02020603050405020304" pitchFamily="18" charset="0"/>
              <a:cs typeface="Times New Roman" panose="02020603050405020304" pitchFamily="18" charset="0"/>
            </a:endParaRPr>
          </a:p>
        </c:rich>
      </c:tx>
      <c:layout/>
    </c:title>
    <c:plotArea>
      <c:layout/>
      <c:scatterChart>
        <c:scatterStyle val="smoothMarker"/>
        <c:ser>
          <c:idx val="0"/>
          <c:order val="0"/>
          <c:marker>
            <c:symbol val="none"/>
          </c:marker>
          <c:dPt>
            <c:idx val="1"/>
            <c:spPr>
              <a:ln w="19050">
                <a:solidFill>
                  <a:schemeClr val="tx1"/>
                </a:solidFill>
              </a:ln>
            </c:spPr>
            <c:extLst xmlns:c16r2="http://schemas.microsoft.com/office/drawing/2015/06/chart">
              <c:ext xmlns:c16="http://schemas.microsoft.com/office/drawing/2014/chart" uri="{C3380CC4-5D6E-409C-BE32-E72D297353CC}">
                <c16:uniqueId val="{00000001-A45B-4BE7-87D6-99C79953BF9C}"/>
              </c:ext>
            </c:extLst>
          </c:dPt>
          <c:dPt>
            <c:idx val="2"/>
            <c:spPr>
              <a:ln w="19050">
                <a:solidFill>
                  <a:schemeClr val="tx1"/>
                </a:solidFill>
              </a:ln>
            </c:spPr>
            <c:extLst xmlns:c16r2="http://schemas.microsoft.com/office/drawing/2015/06/chart">
              <c:ext xmlns:c16="http://schemas.microsoft.com/office/drawing/2014/chart" uri="{C3380CC4-5D6E-409C-BE32-E72D297353CC}">
                <c16:uniqueId val="{00000003-A45B-4BE7-87D6-99C79953BF9C}"/>
              </c:ext>
            </c:extLst>
          </c:dPt>
          <c:dPt>
            <c:idx val="3"/>
            <c:spPr>
              <a:ln w="19050">
                <a:solidFill>
                  <a:schemeClr val="tx1"/>
                </a:solidFill>
              </a:ln>
            </c:spPr>
            <c:extLst xmlns:c16r2="http://schemas.microsoft.com/office/drawing/2015/06/chart">
              <c:ext xmlns:c16="http://schemas.microsoft.com/office/drawing/2014/chart" uri="{C3380CC4-5D6E-409C-BE32-E72D297353CC}">
                <c16:uniqueId val="{00000005-A45B-4BE7-87D6-99C79953BF9C}"/>
              </c:ext>
            </c:extLst>
          </c:dPt>
          <c:dPt>
            <c:idx val="4"/>
            <c:spPr>
              <a:ln w="19050">
                <a:solidFill>
                  <a:schemeClr val="tx1"/>
                </a:solidFill>
              </a:ln>
            </c:spPr>
            <c:extLst xmlns:c16r2="http://schemas.microsoft.com/office/drawing/2015/06/chart">
              <c:ext xmlns:c16="http://schemas.microsoft.com/office/drawing/2014/chart" uri="{C3380CC4-5D6E-409C-BE32-E72D297353CC}">
                <c16:uniqueId val="{00000007-A45B-4BE7-87D6-99C79953BF9C}"/>
              </c:ext>
            </c:extLst>
          </c:dPt>
          <c:dPt>
            <c:idx val="5"/>
            <c:spPr>
              <a:ln w="19050">
                <a:solidFill>
                  <a:schemeClr val="tx1"/>
                </a:solidFill>
              </a:ln>
            </c:spPr>
            <c:extLst xmlns:c16r2="http://schemas.microsoft.com/office/drawing/2015/06/chart">
              <c:ext xmlns:c16="http://schemas.microsoft.com/office/drawing/2014/chart" uri="{C3380CC4-5D6E-409C-BE32-E72D297353CC}">
                <c16:uniqueId val="{00000009-A45B-4BE7-87D6-99C79953BF9C}"/>
              </c:ext>
            </c:extLst>
          </c:dPt>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showLeaderLines val="0"/>
              </c:ext>
            </c:extLst>
          </c:dLbls>
          <c:xVal>
            <c:numRef>
              <c:f>Sheet1!$D$4:$D$9</c:f>
              <c:numCache>
                <c:formatCode>General</c:formatCode>
                <c:ptCount val="6"/>
                <c:pt idx="0">
                  <c:v>0</c:v>
                </c:pt>
                <c:pt idx="1">
                  <c:v>10</c:v>
                </c:pt>
                <c:pt idx="2">
                  <c:v>20</c:v>
                </c:pt>
                <c:pt idx="3">
                  <c:v>30</c:v>
                </c:pt>
                <c:pt idx="4">
                  <c:v>40</c:v>
                </c:pt>
                <c:pt idx="5">
                  <c:v>50</c:v>
                </c:pt>
              </c:numCache>
            </c:numRef>
          </c:xVal>
          <c:yVal>
            <c:numRef>
              <c:f>Sheet1!$E$4:$E$9</c:f>
              <c:numCache>
                <c:formatCode>General</c:formatCode>
                <c:ptCount val="6"/>
                <c:pt idx="0">
                  <c:v>0</c:v>
                </c:pt>
                <c:pt idx="1">
                  <c:v>2.7</c:v>
                </c:pt>
                <c:pt idx="2">
                  <c:v>2.6</c:v>
                </c:pt>
                <c:pt idx="3">
                  <c:v>2.5</c:v>
                </c:pt>
                <c:pt idx="4">
                  <c:v>2.1</c:v>
                </c:pt>
                <c:pt idx="5">
                  <c:v>2</c:v>
                </c:pt>
              </c:numCache>
            </c:numRef>
          </c:yVal>
          <c:smooth val="1"/>
          <c:extLst xmlns:c16r2="http://schemas.microsoft.com/office/drawing/2015/06/chart">
            <c:ext xmlns:c16="http://schemas.microsoft.com/office/drawing/2014/chart" uri="{C3380CC4-5D6E-409C-BE32-E72D297353CC}">
              <c16:uniqueId val="{0000000A-A45B-4BE7-87D6-99C79953BF9C}"/>
            </c:ext>
          </c:extLst>
        </c:ser>
        <c:axId val="72908160"/>
        <c:axId val="72934912"/>
      </c:scatterChart>
      <c:valAx>
        <c:axId val="72908160"/>
        <c:scaling>
          <c:orientation val="minMax"/>
        </c:scaling>
        <c:axPos val="b"/>
        <c:majorGridlines/>
        <c:minorGridlines/>
        <c:title>
          <c:tx>
            <c:rich>
              <a:bodyPr/>
              <a:lstStyle/>
              <a:p>
                <a:pPr>
                  <a:defRPr lang="ro-RO">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lungime proba, mm</a:t>
                </a:r>
              </a:p>
            </c:rich>
          </c:tx>
          <c:layout/>
        </c:title>
        <c:numFmt formatCode="General" sourceLinked="1"/>
        <c:tickLblPos val="nextTo"/>
        <c:txPr>
          <a:bodyPr/>
          <a:lstStyle/>
          <a:p>
            <a:pPr>
              <a:defRPr lang="ro-RO"/>
            </a:pPr>
            <a:endParaRPr lang="ru-RU"/>
          </a:p>
        </c:txPr>
        <c:crossAx val="72934912"/>
        <c:crosses val="autoZero"/>
        <c:crossBetween val="midCat"/>
      </c:valAx>
      <c:valAx>
        <c:axId val="72934912"/>
        <c:scaling>
          <c:orientation val="minMax"/>
        </c:scaling>
        <c:axPos val="l"/>
        <c:majorGridlines/>
        <c:minorGridlines/>
        <c:title>
          <c:tx>
            <c:rich>
              <a:bodyPr rot="-5400000" vert="horz"/>
              <a:lstStyle/>
              <a:p>
                <a:pPr>
                  <a:defRPr lang="ro-RO">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F, dan</a:t>
                </a:r>
                <a:r>
                  <a:rPr lang="ro-RO">
                    <a:latin typeface="Times New Roman" panose="02020603050405020304" pitchFamily="18" charset="0"/>
                    <a:cs typeface="Times New Roman" panose="02020603050405020304" pitchFamily="18" charset="0"/>
                  </a:rPr>
                  <a:t>/</a:t>
                </a:r>
                <a:r>
                  <a:rPr lang="en-US">
                    <a:latin typeface="Times New Roman" panose="02020603050405020304" pitchFamily="18" charset="0"/>
                    <a:cs typeface="Times New Roman" panose="02020603050405020304" pitchFamily="18" charset="0"/>
                  </a:rPr>
                  <a:t>25 mm</a:t>
                </a:r>
              </a:p>
            </c:rich>
          </c:tx>
          <c:layout/>
        </c:title>
        <c:numFmt formatCode="General" sourceLinked="1"/>
        <c:tickLblPos val="nextTo"/>
        <c:txPr>
          <a:bodyPr/>
          <a:lstStyle/>
          <a:p>
            <a:pPr>
              <a:defRPr lang="ro-RO"/>
            </a:pPr>
            <a:endParaRPr lang="ru-RU"/>
          </a:p>
        </c:txPr>
        <c:crossAx val="72908160"/>
        <c:crosses val="autoZero"/>
        <c:crossBetween val="midCat"/>
      </c:valAx>
    </c:plotArea>
    <c:plotVisOnly val="1"/>
    <c:dispBlanksAs val="gap"/>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lang="ro-RO"/>
            </a:pPr>
            <a:r>
              <a:rPr lang="en-US" b="0">
                <a:latin typeface="Times New Roman" panose="02020603050405020304" pitchFamily="18" charset="0"/>
                <a:cs typeface="Times New Roman" panose="02020603050405020304" pitchFamily="18" charset="0"/>
              </a:rPr>
              <a:t>proba III</a:t>
            </a:r>
            <a:r>
              <a:rPr lang="ro-RO" b="0">
                <a:latin typeface="Times New Roman" panose="02020603050405020304" pitchFamily="18" charset="0"/>
                <a:cs typeface="Times New Roman" panose="02020603050405020304" pitchFamily="18" charset="0"/>
              </a:rPr>
              <a:t> ∆</a:t>
            </a:r>
            <a:r>
              <a:rPr lang="ro-RO" sz="1000" b="0">
                <a:latin typeface="Times New Roman" panose="02020603050405020304" pitchFamily="18" charset="0"/>
                <a:cs typeface="Times New Roman" panose="02020603050405020304" pitchFamily="18" charset="0"/>
              </a:rPr>
              <a:t>m </a:t>
            </a:r>
            <a:r>
              <a:rPr lang="ro-RO" sz="1600" b="0">
                <a:latin typeface="Times New Roman" panose="02020603050405020304" pitchFamily="18" charset="0"/>
                <a:cs typeface="Times New Roman" panose="02020603050405020304" pitchFamily="18" charset="0"/>
              </a:rPr>
              <a:t>0,4 daN  </a:t>
            </a:r>
            <a:endParaRPr lang="en-US" sz="1600" b="0">
              <a:latin typeface="Times New Roman" panose="02020603050405020304" pitchFamily="18" charset="0"/>
              <a:cs typeface="Times New Roman" panose="02020603050405020304" pitchFamily="18" charset="0"/>
            </a:endParaRPr>
          </a:p>
        </c:rich>
      </c:tx>
      <c:layout/>
    </c:title>
    <c:plotArea>
      <c:layout/>
      <c:scatterChart>
        <c:scatterStyle val="smoothMarker"/>
        <c:ser>
          <c:idx val="0"/>
          <c:order val="0"/>
          <c:marker>
            <c:symbol val="none"/>
          </c:marker>
          <c:dPt>
            <c:idx val="1"/>
            <c:spPr>
              <a:ln w="19050">
                <a:solidFill>
                  <a:schemeClr val="tx1"/>
                </a:solidFill>
              </a:ln>
            </c:spPr>
            <c:extLst xmlns:c16r2="http://schemas.microsoft.com/office/drawing/2015/06/chart">
              <c:ext xmlns:c16="http://schemas.microsoft.com/office/drawing/2014/chart" uri="{C3380CC4-5D6E-409C-BE32-E72D297353CC}">
                <c16:uniqueId val="{00000001-9654-4D6A-A926-58445A9B841A}"/>
              </c:ext>
            </c:extLst>
          </c:dPt>
          <c:dPt>
            <c:idx val="2"/>
            <c:spPr>
              <a:ln w="19050">
                <a:solidFill>
                  <a:schemeClr val="tx1"/>
                </a:solidFill>
              </a:ln>
            </c:spPr>
            <c:extLst xmlns:c16r2="http://schemas.microsoft.com/office/drawing/2015/06/chart">
              <c:ext xmlns:c16="http://schemas.microsoft.com/office/drawing/2014/chart" uri="{C3380CC4-5D6E-409C-BE32-E72D297353CC}">
                <c16:uniqueId val="{00000003-9654-4D6A-A926-58445A9B841A}"/>
              </c:ext>
            </c:extLst>
          </c:dPt>
          <c:dPt>
            <c:idx val="3"/>
            <c:spPr>
              <a:ln w="19050">
                <a:solidFill>
                  <a:schemeClr val="tx1"/>
                </a:solidFill>
              </a:ln>
            </c:spPr>
            <c:extLst xmlns:c16r2="http://schemas.microsoft.com/office/drawing/2015/06/chart">
              <c:ext xmlns:c16="http://schemas.microsoft.com/office/drawing/2014/chart" uri="{C3380CC4-5D6E-409C-BE32-E72D297353CC}">
                <c16:uniqueId val="{00000005-9654-4D6A-A926-58445A9B841A}"/>
              </c:ext>
            </c:extLst>
          </c:dPt>
          <c:dPt>
            <c:idx val="4"/>
            <c:spPr>
              <a:ln w="19050">
                <a:solidFill>
                  <a:schemeClr val="tx1"/>
                </a:solidFill>
              </a:ln>
            </c:spPr>
            <c:extLst xmlns:c16r2="http://schemas.microsoft.com/office/drawing/2015/06/chart">
              <c:ext xmlns:c16="http://schemas.microsoft.com/office/drawing/2014/chart" uri="{C3380CC4-5D6E-409C-BE32-E72D297353CC}">
                <c16:uniqueId val="{00000007-9654-4D6A-A926-58445A9B841A}"/>
              </c:ext>
            </c:extLst>
          </c:dPt>
          <c:dPt>
            <c:idx val="5"/>
            <c:spPr>
              <a:ln w="19050">
                <a:solidFill>
                  <a:schemeClr val="tx1"/>
                </a:solidFill>
              </a:ln>
            </c:spPr>
            <c:extLst xmlns:c16r2="http://schemas.microsoft.com/office/drawing/2015/06/chart">
              <c:ext xmlns:c16="http://schemas.microsoft.com/office/drawing/2014/chart" uri="{C3380CC4-5D6E-409C-BE32-E72D297353CC}">
                <c16:uniqueId val="{00000009-9654-4D6A-A926-58445A9B841A}"/>
              </c:ext>
            </c:extLst>
          </c:dPt>
          <c:dLbls>
            <c:spPr>
              <a:noFill/>
              <a:ln>
                <a:noFill/>
              </a:ln>
              <a:effectLst/>
            </c:spPr>
            <c:txPr>
              <a:bodyPr/>
              <a:lstStyle/>
              <a:p>
                <a:pPr>
                  <a:defRPr lang="ro-RO"/>
                </a:pPr>
                <a:endParaRPr lang="ru-RU"/>
              </a:p>
            </c:txPr>
            <c:dLblPos val="b"/>
            <c:showVal val="1"/>
            <c:extLst xmlns:c16r2="http://schemas.microsoft.com/office/drawing/2015/06/chart">
              <c:ext xmlns:c15="http://schemas.microsoft.com/office/drawing/2012/chart" uri="{CE6537A1-D6FC-4f65-9D91-7224C49458BB}">
                <c15:showLeaderLines val="0"/>
              </c:ext>
            </c:extLst>
          </c:dLbls>
          <c:xVal>
            <c:numRef>
              <c:f>Sheet1!$D$4:$D$9</c:f>
              <c:numCache>
                <c:formatCode>General</c:formatCode>
                <c:ptCount val="6"/>
                <c:pt idx="0">
                  <c:v>0</c:v>
                </c:pt>
                <c:pt idx="1">
                  <c:v>10</c:v>
                </c:pt>
                <c:pt idx="2">
                  <c:v>20</c:v>
                </c:pt>
                <c:pt idx="3">
                  <c:v>30</c:v>
                </c:pt>
                <c:pt idx="4">
                  <c:v>40</c:v>
                </c:pt>
                <c:pt idx="5">
                  <c:v>50</c:v>
                </c:pt>
              </c:numCache>
            </c:numRef>
          </c:xVal>
          <c:yVal>
            <c:numRef>
              <c:f>Sheet1!$E$4:$E$9</c:f>
              <c:numCache>
                <c:formatCode>General</c:formatCode>
                <c:ptCount val="6"/>
                <c:pt idx="0">
                  <c:v>0</c:v>
                </c:pt>
                <c:pt idx="1">
                  <c:v>2.7</c:v>
                </c:pt>
                <c:pt idx="2">
                  <c:v>2.6</c:v>
                </c:pt>
                <c:pt idx="3">
                  <c:v>2.5</c:v>
                </c:pt>
                <c:pt idx="4">
                  <c:v>2.2000000000000002</c:v>
                </c:pt>
                <c:pt idx="5">
                  <c:v>2.2999999999999998</c:v>
                </c:pt>
              </c:numCache>
            </c:numRef>
          </c:yVal>
          <c:smooth val="1"/>
          <c:extLst xmlns:c16r2="http://schemas.microsoft.com/office/drawing/2015/06/chart">
            <c:ext xmlns:c16="http://schemas.microsoft.com/office/drawing/2014/chart" uri="{C3380CC4-5D6E-409C-BE32-E72D297353CC}">
              <c16:uniqueId val="{0000000A-9654-4D6A-A926-58445A9B841A}"/>
            </c:ext>
          </c:extLst>
        </c:ser>
        <c:axId val="73234304"/>
        <c:axId val="73248768"/>
      </c:scatterChart>
      <c:valAx>
        <c:axId val="73234304"/>
        <c:scaling>
          <c:orientation val="minMax"/>
        </c:scaling>
        <c:axPos val="b"/>
        <c:majorGridlines/>
        <c:minorGridlines/>
        <c:title>
          <c:tx>
            <c:rich>
              <a:bodyPr/>
              <a:lstStyle/>
              <a:p>
                <a:pPr>
                  <a:defRPr lang="ro-RO">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lungime proba, mm</a:t>
                </a:r>
              </a:p>
            </c:rich>
          </c:tx>
          <c:layout/>
        </c:title>
        <c:numFmt formatCode="General" sourceLinked="1"/>
        <c:tickLblPos val="nextTo"/>
        <c:txPr>
          <a:bodyPr/>
          <a:lstStyle/>
          <a:p>
            <a:pPr>
              <a:defRPr lang="ro-RO"/>
            </a:pPr>
            <a:endParaRPr lang="ru-RU"/>
          </a:p>
        </c:txPr>
        <c:crossAx val="73248768"/>
        <c:crosses val="autoZero"/>
        <c:crossBetween val="midCat"/>
      </c:valAx>
      <c:valAx>
        <c:axId val="73248768"/>
        <c:scaling>
          <c:orientation val="minMax"/>
        </c:scaling>
        <c:axPos val="l"/>
        <c:majorGridlines/>
        <c:minorGridlines/>
        <c:title>
          <c:tx>
            <c:rich>
              <a:bodyPr rot="-5400000" vert="horz"/>
              <a:lstStyle/>
              <a:p>
                <a:pPr>
                  <a:defRPr lang="ro-RO">
                    <a:latin typeface="Times New Roman" panose="02020603050405020304" pitchFamily="18" charset="0"/>
                    <a:cs typeface="Times New Roman" panose="02020603050405020304" pitchFamily="18" charset="0"/>
                  </a:defRPr>
                </a:pPr>
                <a:r>
                  <a:rPr lang="en-US">
                    <a:latin typeface="Times New Roman" panose="02020603050405020304" pitchFamily="18" charset="0"/>
                    <a:cs typeface="Times New Roman" panose="02020603050405020304" pitchFamily="18" charset="0"/>
                  </a:rPr>
                  <a:t>F, daN/25 mm</a:t>
                </a:r>
              </a:p>
            </c:rich>
          </c:tx>
          <c:layout/>
        </c:title>
        <c:numFmt formatCode="General" sourceLinked="1"/>
        <c:tickLblPos val="nextTo"/>
        <c:txPr>
          <a:bodyPr/>
          <a:lstStyle/>
          <a:p>
            <a:pPr>
              <a:defRPr lang="ro-RO"/>
            </a:pPr>
            <a:endParaRPr lang="ru-RU"/>
          </a:p>
        </c:txPr>
        <c:crossAx val="73234304"/>
        <c:crosses val="autoZero"/>
        <c:crossBetween val="midCat"/>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lang="ro-RO" b="0">
                <a:latin typeface="Times New Roman" panose="02020603050405020304" pitchFamily="18" charset="0"/>
                <a:cs typeface="Times New Roman" panose="02020603050405020304" pitchFamily="18" charset="0"/>
              </a:defRPr>
            </a:pPr>
            <a:r>
              <a:rPr lang="en-US" b="0">
                <a:latin typeface="Times New Roman" panose="02020603050405020304" pitchFamily="18" charset="0"/>
                <a:cs typeface="Times New Roman" panose="02020603050405020304" pitchFamily="18" charset="0"/>
              </a:rPr>
              <a:t>proba IV, ∆</a:t>
            </a:r>
            <a:r>
              <a:rPr lang="en-US" sz="1050" b="0">
                <a:latin typeface="Times New Roman" panose="02020603050405020304" pitchFamily="18" charset="0"/>
                <a:cs typeface="Times New Roman" panose="02020603050405020304" pitchFamily="18" charset="0"/>
              </a:rPr>
              <a:t>max</a:t>
            </a:r>
            <a:r>
              <a:rPr lang="en-US" b="0">
                <a:latin typeface="Times New Roman" panose="02020603050405020304" pitchFamily="18" charset="0"/>
                <a:cs typeface="Times New Roman" panose="02020603050405020304" pitchFamily="18" charset="0"/>
              </a:rPr>
              <a:t>, 1,3 daN</a:t>
            </a:r>
          </a:p>
        </c:rich>
      </c:tx>
      <c:layout/>
    </c:title>
    <c:plotArea>
      <c:layout/>
      <c:scatterChart>
        <c:scatterStyle val="smoothMarker"/>
        <c:ser>
          <c:idx val="0"/>
          <c:order val="0"/>
          <c:marker>
            <c:symbol val="none"/>
          </c:marker>
          <c:dPt>
            <c:idx val="1"/>
            <c:spPr>
              <a:ln w="19050">
                <a:solidFill>
                  <a:schemeClr val="tx1"/>
                </a:solidFill>
              </a:ln>
            </c:spPr>
            <c:extLst xmlns:c16r2="http://schemas.microsoft.com/office/drawing/2015/06/chart">
              <c:ext xmlns:c16="http://schemas.microsoft.com/office/drawing/2014/chart" uri="{C3380CC4-5D6E-409C-BE32-E72D297353CC}">
                <c16:uniqueId val="{00000001-7B10-4E22-9F7A-E418D7F476FB}"/>
              </c:ext>
            </c:extLst>
          </c:dPt>
          <c:dPt>
            <c:idx val="2"/>
            <c:spPr>
              <a:ln w="19050">
                <a:solidFill>
                  <a:schemeClr val="tx1"/>
                </a:solidFill>
              </a:ln>
            </c:spPr>
            <c:extLst xmlns:c16r2="http://schemas.microsoft.com/office/drawing/2015/06/chart">
              <c:ext xmlns:c16="http://schemas.microsoft.com/office/drawing/2014/chart" uri="{C3380CC4-5D6E-409C-BE32-E72D297353CC}">
                <c16:uniqueId val="{00000003-7B10-4E22-9F7A-E418D7F476FB}"/>
              </c:ext>
            </c:extLst>
          </c:dPt>
          <c:dPt>
            <c:idx val="3"/>
            <c:spPr>
              <a:ln w="19050">
                <a:solidFill>
                  <a:schemeClr val="tx1"/>
                </a:solidFill>
              </a:ln>
            </c:spPr>
            <c:extLst xmlns:c16r2="http://schemas.microsoft.com/office/drawing/2015/06/chart">
              <c:ext xmlns:c16="http://schemas.microsoft.com/office/drawing/2014/chart" uri="{C3380CC4-5D6E-409C-BE32-E72D297353CC}">
                <c16:uniqueId val="{00000005-7B10-4E22-9F7A-E418D7F476FB}"/>
              </c:ext>
            </c:extLst>
          </c:dPt>
          <c:dPt>
            <c:idx val="4"/>
            <c:spPr>
              <a:ln w="19050">
                <a:solidFill>
                  <a:schemeClr val="tx1"/>
                </a:solidFill>
              </a:ln>
            </c:spPr>
            <c:extLst xmlns:c16r2="http://schemas.microsoft.com/office/drawing/2015/06/chart">
              <c:ext xmlns:c16="http://schemas.microsoft.com/office/drawing/2014/chart" uri="{C3380CC4-5D6E-409C-BE32-E72D297353CC}">
                <c16:uniqueId val="{00000007-7B10-4E22-9F7A-E418D7F476FB}"/>
              </c:ext>
            </c:extLst>
          </c:dPt>
          <c:dPt>
            <c:idx val="5"/>
            <c:spPr>
              <a:ln w="19050">
                <a:solidFill>
                  <a:schemeClr val="tx1"/>
                </a:solidFill>
              </a:ln>
            </c:spPr>
            <c:extLst xmlns:c16r2="http://schemas.microsoft.com/office/drawing/2015/06/chart">
              <c:ext xmlns:c16="http://schemas.microsoft.com/office/drawing/2014/chart" uri="{C3380CC4-5D6E-409C-BE32-E72D297353CC}">
                <c16:uniqueId val="{00000009-7B10-4E22-9F7A-E418D7F476FB}"/>
              </c:ext>
            </c:extLst>
          </c:dPt>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showLeaderLines val="0"/>
              </c:ext>
            </c:extLst>
          </c:dLbls>
          <c:xVal>
            <c:numRef>
              <c:f>Sheet1!$D$6:$D$11</c:f>
              <c:numCache>
                <c:formatCode>General</c:formatCode>
                <c:ptCount val="6"/>
                <c:pt idx="0">
                  <c:v>0</c:v>
                </c:pt>
                <c:pt idx="1">
                  <c:v>10</c:v>
                </c:pt>
                <c:pt idx="2">
                  <c:v>20</c:v>
                </c:pt>
                <c:pt idx="3">
                  <c:v>30</c:v>
                </c:pt>
                <c:pt idx="4">
                  <c:v>40</c:v>
                </c:pt>
                <c:pt idx="5">
                  <c:v>50</c:v>
                </c:pt>
              </c:numCache>
            </c:numRef>
          </c:xVal>
          <c:yVal>
            <c:numRef>
              <c:f>Sheet1!$E$6:$E$11</c:f>
              <c:numCache>
                <c:formatCode>General</c:formatCode>
                <c:ptCount val="6"/>
                <c:pt idx="0">
                  <c:v>0</c:v>
                </c:pt>
                <c:pt idx="1">
                  <c:v>2.8</c:v>
                </c:pt>
                <c:pt idx="2">
                  <c:v>2.6</c:v>
                </c:pt>
                <c:pt idx="3">
                  <c:v>2.6</c:v>
                </c:pt>
                <c:pt idx="4">
                  <c:v>1.6</c:v>
                </c:pt>
                <c:pt idx="5">
                  <c:v>1.5</c:v>
                </c:pt>
              </c:numCache>
            </c:numRef>
          </c:yVal>
          <c:smooth val="1"/>
          <c:extLst xmlns:c16r2="http://schemas.microsoft.com/office/drawing/2015/06/chart">
            <c:ext xmlns:c16="http://schemas.microsoft.com/office/drawing/2014/chart" uri="{C3380CC4-5D6E-409C-BE32-E72D297353CC}">
              <c16:uniqueId val="{0000000A-7B10-4E22-9F7A-E418D7F476FB}"/>
            </c:ext>
          </c:extLst>
        </c:ser>
        <c:axId val="74326400"/>
        <c:axId val="74328320"/>
      </c:scatterChart>
      <c:valAx>
        <c:axId val="74326400"/>
        <c:scaling>
          <c:orientation val="minMax"/>
        </c:scaling>
        <c:axPos val="b"/>
        <c:majorGridlines/>
        <c:minorGridlines/>
        <c:title>
          <c:tx>
            <c:rich>
              <a:bodyPr/>
              <a:lstStyle/>
              <a:p>
                <a:pPr>
                  <a:defRPr lang="ro-RO"/>
                </a:pPr>
                <a:r>
                  <a:rPr lang="en-US"/>
                  <a:t>lungime proba, mm</a:t>
                </a:r>
              </a:p>
            </c:rich>
          </c:tx>
          <c:layout/>
        </c:title>
        <c:numFmt formatCode="General" sourceLinked="1"/>
        <c:tickLblPos val="nextTo"/>
        <c:txPr>
          <a:bodyPr/>
          <a:lstStyle/>
          <a:p>
            <a:pPr>
              <a:defRPr lang="ro-RO"/>
            </a:pPr>
            <a:endParaRPr lang="ru-RU"/>
          </a:p>
        </c:txPr>
        <c:crossAx val="74328320"/>
        <c:crosses val="autoZero"/>
        <c:crossBetween val="midCat"/>
      </c:valAx>
      <c:valAx>
        <c:axId val="74328320"/>
        <c:scaling>
          <c:orientation val="minMax"/>
        </c:scaling>
        <c:axPos val="l"/>
        <c:majorGridlines/>
        <c:minorGridlines/>
        <c:title>
          <c:tx>
            <c:rich>
              <a:bodyPr rot="-5400000" vert="horz"/>
              <a:lstStyle/>
              <a:p>
                <a:pPr>
                  <a:defRPr lang="ro-RO"/>
                </a:pPr>
                <a:r>
                  <a:rPr lang="en-US"/>
                  <a:t>F, daN/25 mm</a:t>
                </a:r>
              </a:p>
            </c:rich>
          </c:tx>
          <c:layout/>
        </c:title>
        <c:numFmt formatCode="General" sourceLinked="1"/>
        <c:tickLblPos val="nextTo"/>
        <c:txPr>
          <a:bodyPr/>
          <a:lstStyle/>
          <a:p>
            <a:pPr>
              <a:defRPr lang="ro-RO"/>
            </a:pPr>
            <a:endParaRPr lang="ru-RU"/>
          </a:p>
        </c:txPr>
        <c:crossAx val="74326400"/>
        <c:crosses val="autoZero"/>
        <c:crossBetween val="midCat"/>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lang="ro-RO" b="0">
                <a:latin typeface="Times New Roman" panose="02020603050405020304" pitchFamily="18" charset="0"/>
                <a:cs typeface="Times New Roman" panose="02020603050405020304" pitchFamily="18" charset="0"/>
              </a:defRPr>
            </a:pPr>
            <a:r>
              <a:rPr lang="en-US" b="0">
                <a:latin typeface="Times New Roman" panose="02020603050405020304" pitchFamily="18" charset="0"/>
                <a:cs typeface="Times New Roman" panose="02020603050405020304" pitchFamily="18" charset="0"/>
              </a:rPr>
              <a:t>proba V ∆</a:t>
            </a:r>
            <a:r>
              <a:rPr lang="ro-RO" sz="1000" b="0">
                <a:latin typeface="Times New Roman" panose="02020603050405020304" pitchFamily="18" charset="0"/>
                <a:cs typeface="Times New Roman" panose="02020603050405020304" pitchFamily="18" charset="0"/>
              </a:rPr>
              <a:t>max</a:t>
            </a:r>
            <a:r>
              <a:rPr lang="ro-RO" b="0">
                <a:latin typeface="Times New Roman" panose="02020603050405020304" pitchFamily="18" charset="0"/>
                <a:cs typeface="Times New Roman" panose="02020603050405020304" pitchFamily="18" charset="0"/>
              </a:rPr>
              <a:t> 1,5 daN</a:t>
            </a:r>
            <a:r>
              <a:rPr lang="en-US" b="0">
                <a:latin typeface="Times New Roman" panose="02020603050405020304" pitchFamily="18" charset="0"/>
                <a:cs typeface="Times New Roman" panose="02020603050405020304" pitchFamily="18" charset="0"/>
              </a:rPr>
              <a:t> </a:t>
            </a:r>
          </a:p>
        </c:rich>
      </c:tx>
      <c:layout/>
    </c:title>
    <c:plotArea>
      <c:layout/>
      <c:scatterChart>
        <c:scatterStyle val="smoothMarker"/>
        <c:ser>
          <c:idx val="0"/>
          <c:order val="0"/>
          <c:spPr>
            <a:ln w="19050">
              <a:solidFill>
                <a:schemeClr val="tx1"/>
              </a:solidFill>
            </a:ln>
          </c:spPr>
          <c:marker>
            <c:symbol val="none"/>
          </c:marker>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xVal>
            <c:numRef>
              <c:f>Sheet1!$C$6:$C$11</c:f>
              <c:numCache>
                <c:formatCode>General</c:formatCode>
                <c:ptCount val="6"/>
                <c:pt idx="0">
                  <c:v>0</c:v>
                </c:pt>
                <c:pt idx="1">
                  <c:v>10</c:v>
                </c:pt>
                <c:pt idx="2">
                  <c:v>20</c:v>
                </c:pt>
                <c:pt idx="3">
                  <c:v>30</c:v>
                </c:pt>
                <c:pt idx="4">
                  <c:v>40</c:v>
                </c:pt>
                <c:pt idx="5">
                  <c:v>50</c:v>
                </c:pt>
              </c:numCache>
            </c:numRef>
          </c:xVal>
          <c:yVal>
            <c:numRef>
              <c:f>Sheet1!$D$6:$D$11</c:f>
              <c:numCache>
                <c:formatCode>General</c:formatCode>
                <c:ptCount val="6"/>
                <c:pt idx="0">
                  <c:v>0</c:v>
                </c:pt>
                <c:pt idx="1">
                  <c:v>2.7</c:v>
                </c:pt>
                <c:pt idx="2">
                  <c:v>2.6</c:v>
                </c:pt>
                <c:pt idx="3">
                  <c:v>2.5</c:v>
                </c:pt>
                <c:pt idx="4">
                  <c:v>1.2</c:v>
                </c:pt>
                <c:pt idx="5">
                  <c:v>1.2</c:v>
                </c:pt>
              </c:numCache>
            </c:numRef>
          </c:yVal>
          <c:smooth val="1"/>
          <c:extLst xmlns:c16r2="http://schemas.microsoft.com/office/drawing/2015/06/chart">
            <c:ext xmlns:c16="http://schemas.microsoft.com/office/drawing/2014/chart" uri="{C3380CC4-5D6E-409C-BE32-E72D297353CC}">
              <c16:uniqueId val="{00000000-9A69-4D59-ACC1-85B9732A21AA}"/>
            </c:ext>
          </c:extLst>
        </c:ser>
        <c:axId val="74369280"/>
        <c:axId val="74379648"/>
      </c:scatterChart>
      <c:valAx>
        <c:axId val="74369280"/>
        <c:scaling>
          <c:orientation val="minMax"/>
        </c:scaling>
        <c:axPos val="b"/>
        <c:majorGridlines/>
        <c:minorGridlines/>
        <c:title>
          <c:tx>
            <c:rich>
              <a:bodyPr/>
              <a:lstStyle/>
              <a:p>
                <a:pPr>
                  <a:defRPr lang="ro-RO"/>
                </a:pPr>
                <a:r>
                  <a:rPr lang="en-US"/>
                  <a:t>Lungime proba, mm</a:t>
                </a:r>
              </a:p>
            </c:rich>
          </c:tx>
          <c:layout/>
        </c:title>
        <c:numFmt formatCode="General" sourceLinked="1"/>
        <c:tickLblPos val="nextTo"/>
        <c:txPr>
          <a:bodyPr/>
          <a:lstStyle/>
          <a:p>
            <a:pPr>
              <a:defRPr lang="ro-RO"/>
            </a:pPr>
            <a:endParaRPr lang="ru-RU"/>
          </a:p>
        </c:txPr>
        <c:crossAx val="74379648"/>
        <c:crosses val="autoZero"/>
        <c:crossBetween val="midCat"/>
      </c:valAx>
      <c:valAx>
        <c:axId val="74379648"/>
        <c:scaling>
          <c:orientation val="minMax"/>
        </c:scaling>
        <c:axPos val="l"/>
        <c:majorGridlines/>
        <c:minorGridlines/>
        <c:title>
          <c:tx>
            <c:rich>
              <a:bodyPr rot="-5400000" vert="horz"/>
              <a:lstStyle/>
              <a:p>
                <a:pPr>
                  <a:defRPr lang="ro-RO"/>
                </a:pPr>
                <a:r>
                  <a:rPr lang="en-US"/>
                  <a:t>Forta, daN/25mm</a:t>
                </a:r>
              </a:p>
            </c:rich>
          </c:tx>
          <c:layout/>
        </c:title>
        <c:numFmt formatCode="General" sourceLinked="1"/>
        <c:tickLblPos val="nextTo"/>
        <c:txPr>
          <a:bodyPr/>
          <a:lstStyle/>
          <a:p>
            <a:pPr>
              <a:defRPr lang="ro-RO"/>
            </a:pPr>
            <a:endParaRPr lang="ru-RU"/>
          </a:p>
        </c:txPr>
        <c:crossAx val="74369280"/>
        <c:crosses val="autoZero"/>
        <c:crossBetween val="midCat"/>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lang="ro-RO" b="0">
                <a:latin typeface="Times New Roman" panose="02020603050405020304" pitchFamily="18" charset="0"/>
                <a:cs typeface="Times New Roman" panose="02020603050405020304" pitchFamily="18" charset="0"/>
              </a:defRPr>
            </a:pPr>
            <a:r>
              <a:rPr lang="en-US" b="0">
                <a:latin typeface="Times New Roman" panose="02020603050405020304" pitchFamily="18" charset="0"/>
                <a:cs typeface="Times New Roman" panose="02020603050405020304" pitchFamily="18" charset="0"/>
              </a:rPr>
              <a:t>proba VI,∆ </a:t>
            </a:r>
            <a:r>
              <a:rPr lang="en-US" sz="1000" b="0">
                <a:latin typeface="Times New Roman" panose="02020603050405020304" pitchFamily="18" charset="0"/>
                <a:cs typeface="Times New Roman" panose="02020603050405020304" pitchFamily="18" charset="0"/>
              </a:rPr>
              <a:t>max</a:t>
            </a:r>
            <a:r>
              <a:rPr lang="en-US" b="0">
                <a:latin typeface="Times New Roman" panose="02020603050405020304" pitchFamily="18" charset="0"/>
                <a:cs typeface="Times New Roman" panose="02020603050405020304" pitchFamily="18" charset="0"/>
              </a:rPr>
              <a:t> 0,6 daN</a:t>
            </a:r>
          </a:p>
        </c:rich>
      </c:tx>
      <c:layout/>
    </c:title>
    <c:plotArea>
      <c:layout/>
      <c:scatterChart>
        <c:scatterStyle val="smoothMarker"/>
        <c:ser>
          <c:idx val="0"/>
          <c:order val="0"/>
          <c:marker>
            <c:symbol val="none"/>
          </c:marker>
          <c:dPt>
            <c:idx val="1"/>
            <c:spPr>
              <a:ln w="19050">
                <a:solidFill>
                  <a:schemeClr val="tx1"/>
                </a:solidFill>
              </a:ln>
            </c:spPr>
            <c:extLst xmlns:c16r2="http://schemas.microsoft.com/office/drawing/2015/06/chart">
              <c:ext xmlns:c16="http://schemas.microsoft.com/office/drawing/2014/chart" uri="{C3380CC4-5D6E-409C-BE32-E72D297353CC}">
                <c16:uniqueId val="{00000001-1E49-4AA1-A6F3-42DD5148E651}"/>
              </c:ext>
            </c:extLst>
          </c:dPt>
          <c:dPt>
            <c:idx val="2"/>
            <c:spPr>
              <a:ln w="19050">
                <a:solidFill>
                  <a:schemeClr val="tx1"/>
                </a:solidFill>
              </a:ln>
            </c:spPr>
            <c:extLst xmlns:c16r2="http://schemas.microsoft.com/office/drawing/2015/06/chart">
              <c:ext xmlns:c16="http://schemas.microsoft.com/office/drawing/2014/chart" uri="{C3380CC4-5D6E-409C-BE32-E72D297353CC}">
                <c16:uniqueId val="{00000003-1E49-4AA1-A6F3-42DD5148E651}"/>
              </c:ext>
            </c:extLst>
          </c:dPt>
          <c:dPt>
            <c:idx val="3"/>
            <c:spPr>
              <a:ln w="19050">
                <a:solidFill>
                  <a:schemeClr val="tx1"/>
                </a:solidFill>
              </a:ln>
            </c:spPr>
            <c:extLst xmlns:c16r2="http://schemas.microsoft.com/office/drawing/2015/06/chart">
              <c:ext xmlns:c16="http://schemas.microsoft.com/office/drawing/2014/chart" uri="{C3380CC4-5D6E-409C-BE32-E72D297353CC}">
                <c16:uniqueId val="{00000005-1E49-4AA1-A6F3-42DD5148E651}"/>
              </c:ext>
            </c:extLst>
          </c:dPt>
          <c:dPt>
            <c:idx val="4"/>
            <c:spPr>
              <a:ln w="19050">
                <a:solidFill>
                  <a:schemeClr val="tx1"/>
                </a:solidFill>
              </a:ln>
            </c:spPr>
            <c:extLst xmlns:c16r2="http://schemas.microsoft.com/office/drawing/2015/06/chart">
              <c:ext xmlns:c16="http://schemas.microsoft.com/office/drawing/2014/chart" uri="{C3380CC4-5D6E-409C-BE32-E72D297353CC}">
                <c16:uniqueId val="{00000007-1E49-4AA1-A6F3-42DD5148E651}"/>
              </c:ext>
            </c:extLst>
          </c:dPt>
          <c:dPt>
            <c:idx val="5"/>
            <c:spPr>
              <a:ln w="19050">
                <a:solidFill>
                  <a:schemeClr val="tx1"/>
                </a:solidFill>
              </a:ln>
            </c:spPr>
            <c:extLst xmlns:c16r2="http://schemas.microsoft.com/office/drawing/2015/06/chart">
              <c:ext xmlns:c16="http://schemas.microsoft.com/office/drawing/2014/chart" uri="{C3380CC4-5D6E-409C-BE32-E72D297353CC}">
                <c16:uniqueId val="{00000009-1E49-4AA1-A6F3-42DD5148E651}"/>
              </c:ext>
            </c:extLst>
          </c:dPt>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xVal>
            <c:numRef>
              <c:f>Sheet1!$D$8:$D$13</c:f>
              <c:numCache>
                <c:formatCode>General</c:formatCode>
                <c:ptCount val="6"/>
                <c:pt idx="0">
                  <c:v>0</c:v>
                </c:pt>
                <c:pt idx="1">
                  <c:v>10</c:v>
                </c:pt>
                <c:pt idx="2">
                  <c:v>20</c:v>
                </c:pt>
                <c:pt idx="3">
                  <c:v>30</c:v>
                </c:pt>
                <c:pt idx="4">
                  <c:v>40</c:v>
                </c:pt>
                <c:pt idx="5">
                  <c:v>50</c:v>
                </c:pt>
              </c:numCache>
            </c:numRef>
          </c:xVal>
          <c:yVal>
            <c:numRef>
              <c:f>Sheet1!$E$8:$E$13</c:f>
              <c:numCache>
                <c:formatCode>General</c:formatCode>
                <c:ptCount val="6"/>
                <c:pt idx="0">
                  <c:v>0</c:v>
                </c:pt>
                <c:pt idx="1">
                  <c:v>2.7</c:v>
                </c:pt>
                <c:pt idx="2">
                  <c:v>2.6</c:v>
                </c:pt>
                <c:pt idx="3">
                  <c:v>2.5</c:v>
                </c:pt>
                <c:pt idx="4">
                  <c:v>2.1</c:v>
                </c:pt>
                <c:pt idx="5">
                  <c:v>2.1</c:v>
                </c:pt>
              </c:numCache>
            </c:numRef>
          </c:yVal>
          <c:smooth val="1"/>
          <c:extLst xmlns:c16r2="http://schemas.microsoft.com/office/drawing/2015/06/chart">
            <c:ext xmlns:c16="http://schemas.microsoft.com/office/drawing/2014/chart" uri="{C3380CC4-5D6E-409C-BE32-E72D297353CC}">
              <c16:uniqueId val="{0000000A-1E49-4AA1-A6F3-42DD5148E651}"/>
            </c:ext>
          </c:extLst>
        </c:ser>
        <c:axId val="74417280"/>
        <c:axId val="74419200"/>
      </c:scatterChart>
      <c:valAx>
        <c:axId val="74417280"/>
        <c:scaling>
          <c:orientation val="minMax"/>
        </c:scaling>
        <c:axPos val="b"/>
        <c:majorGridlines/>
        <c:minorGridlines/>
        <c:title>
          <c:tx>
            <c:rich>
              <a:bodyPr/>
              <a:lstStyle/>
              <a:p>
                <a:pPr>
                  <a:defRPr lang="ro-RO"/>
                </a:pPr>
                <a:r>
                  <a:rPr lang="en-US"/>
                  <a:t>lungime proba, mm</a:t>
                </a:r>
              </a:p>
            </c:rich>
          </c:tx>
          <c:layout/>
        </c:title>
        <c:numFmt formatCode="General" sourceLinked="1"/>
        <c:tickLblPos val="nextTo"/>
        <c:txPr>
          <a:bodyPr/>
          <a:lstStyle/>
          <a:p>
            <a:pPr>
              <a:defRPr lang="ro-RO"/>
            </a:pPr>
            <a:endParaRPr lang="ru-RU"/>
          </a:p>
        </c:txPr>
        <c:crossAx val="74419200"/>
        <c:crosses val="autoZero"/>
        <c:crossBetween val="midCat"/>
      </c:valAx>
      <c:valAx>
        <c:axId val="74419200"/>
        <c:scaling>
          <c:orientation val="minMax"/>
        </c:scaling>
        <c:axPos val="l"/>
        <c:majorGridlines/>
        <c:minorGridlines/>
        <c:title>
          <c:tx>
            <c:rich>
              <a:bodyPr rot="-5400000" vert="horz"/>
              <a:lstStyle/>
              <a:p>
                <a:pPr>
                  <a:defRPr lang="ro-RO"/>
                </a:pPr>
                <a:r>
                  <a:rPr lang="en-US"/>
                  <a:t>F,daN/25mm</a:t>
                </a:r>
              </a:p>
            </c:rich>
          </c:tx>
          <c:layout/>
        </c:title>
        <c:numFmt formatCode="General" sourceLinked="1"/>
        <c:tickLblPos val="nextTo"/>
        <c:txPr>
          <a:bodyPr/>
          <a:lstStyle/>
          <a:p>
            <a:pPr>
              <a:defRPr lang="ro-RO"/>
            </a:pPr>
            <a:endParaRPr lang="ru-RU"/>
          </a:p>
        </c:txPr>
        <c:crossAx val="74417280"/>
        <c:crosses val="autoZero"/>
        <c:crossBetween val="midCat"/>
      </c:valAx>
    </c:plotArea>
    <c:plotVisOnly val="1"/>
    <c:dispBlanksAs val="gap"/>
  </c:chart>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lang="ro-RO" b="0">
                <a:latin typeface="Times New Roman" panose="02020603050405020304" pitchFamily="18" charset="0"/>
                <a:cs typeface="Times New Roman" panose="02020603050405020304" pitchFamily="18" charset="0"/>
              </a:defRPr>
            </a:pPr>
            <a:r>
              <a:rPr lang="en-US" b="0">
                <a:latin typeface="Times New Roman" panose="02020603050405020304" pitchFamily="18" charset="0"/>
                <a:cs typeface="Times New Roman" panose="02020603050405020304" pitchFamily="18" charset="0"/>
              </a:rPr>
              <a:t>proba VII, ∆</a:t>
            </a:r>
            <a:r>
              <a:rPr lang="en-US" sz="1000" b="0">
                <a:latin typeface="Times New Roman" panose="02020603050405020304" pitchFamily="18" charset="0"/>
                <a:cs typeface="Times New Roman" panose="02020603050405020304" pitchFamily="18" charset="0"/>
              </a:rPr>
              <a:t>max</a:t>
            </a:r>
            <a:r>
              <a:rPr lang="en-US" b="0">
                <a:latin typeface="Times New Roman" panose="02020603050405020304" pitchFamily="18" charset="0"/>
                <a:cs typeface="Times New Roman" panose="02020603050405020304" pitchFamily="18" charset="0"/>
              </a:rPr>
              <a:t> 1,4 daN</a:t>
            </a:r>
          </a:p>
        </c:rich>
      </c:tx>
      <c:layout/>
    </c:title>
    <c:plotArea>
      <c:layout/>
      <c:scatterChart>
        <c:scatterStyle val="smoothMarker"/>
        <c:ser>
          <c:idx val="0"/>
          <c:order val="0"/>
          <c:spPr>
            <a:ln w="19050">
              <a:solidFill>
                <a:schemeClr val="tx1"/>
              </a:solidFill>
            </a:ln>
          </c:spPr>
          <c:marker>
            <c:symbol val="none"/>
          </c:marker>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layout/>
                <c15:showLeaderLines val="0"/>
              </c:ext>
            </c:extLst>
          </c:dLbls>
          <c:xVal>
            <c:numRef>
              <c:f>Sheet1!$D$7:$D$12</c:f>
              <c:numCache>
                <c:formatCode>General</c:formatCode>
                <c:ptCount val="6"/>
                <c:pt idx="0">
                  <c:v>0</c:v>
                </c:pt>
                <c:pt idx="1">
                  <c:v>10</c:v>
                </c:pt>
                <c:pt idx="2">
                  <c:v>20</c:v>
                </c:pt>
                <c:pt idx="3">
                  <c:v>30</c:v>
                </c:pt>
                <c:pt idx="4">
                  <c:v>40</c:v>
                </c:pt>
                <c:pt idx="5">
                  <c:v>50</c:v>
                </c:pt>
              </c:numCache>
            </c:numRef>
          </c:xVal>
          <c:yVal>
            <c:numRef>
              <c:f>Sheet1!$E$7:$E$12</c:f>
              <c:numCache>
                <c:formatCode>General</c:formatCode>
                <c:ptCount val="6"/>
                <c:pt idx="0">
                  <c:v>0</c:v>
                </c:pt>
                <c:pt idx="1">
                  <c:v>2.7</c:v>
                </c:pt>
                <c:pt idx="2">
                  <c:v>2.6</c:v>
                </c:pt>
                <c:pt idx="3">
                  <c:v>2.5</c:v>
                </c:pt>
                <c:pt idx="4">
                  <c:v>1.3</c:v>
                </c:pt>
                <c:pt idx="5">
                  <c:v>1.3</c:v>
                </c:pt>
              </c:numCache>
            </c:numRef>
          </c:yVal>
          <c:smooth val="1"/>
          <c:extLst xmlns:c16r2="http://schemas.microsoft.com/office/drawing/2015/06/chart">
            <c:ext xmlns:c16="http://schemas.microsoft.com/office/drawing/2014/chart" uri="{C3380CC4-5D6E-409C-BE32-E72D297353CC}">
              <c16:uniqueId val="{00000000-8F4B-41B2-B3ED-45C587B11043}"/>
            </c:ext>
          </c:extLst>
        </c:ser>
        <c:axId val="74719232"/>
        <c:axId val="74721152"/>
      </c:scatterChart>
      <c:valAx>
        <c:axId val="74719232"/>
        <c:scaling>
          <c:orientation val="minMax"/>
        </c:scaling>
        <c:axPos val="b"/>
        <c:majorGridlines/>
        <c:minorGridlines/>
        <c:title>
          <c:tx>
            <c:rich>
              <a:bodyPr/>
              <a:lstStyle/>
              <a:p>
                <a:pPr>
                  <a:defRPr lang="ro-RO"/>
                </a:pPr>
                <a:r>
                  <a:rPr lang="en-US"/>
                  <a:t>lungime proba, mm</a:t>
                </a:r>
              </a:p>
            </c:rich>
          </c:tx>
          <c:layout/>
        </c:title>
        <c:numFmt formatCode="General" sourceLinked="1"/>
        <c:tickLblPos val="nextTo"/>
        <c:txPr>
          <a:bodyPr/>
          <a:lstStyle/>
          <a:p>
            <a:pPr>
              <a:defRPr lang="ro-RO"/>
            </a:pPr>
            <a:endParaRPr lang="ru-RU"/>
          </a:p>
        </c:txPr>
        <c:crossAx val="74721152"/>
        <c:crosses val="autoZero"/>
        <c:crossBetween val="midCat"/>
      </c:valAx>
      <c:valAx>
        <c:axId val="74721152"/>
        <c:scaling>
          <c:orientation val="minMax"/>
        </c:scaling>
        <c:axPos val="l"/>
        <c:majorGridlines/>
        <c:minorGridlines/>
        <c:title>
          <c:tx>
            <c:rich>
              <a:bodyPr rot="-5400000" vert="horz"/>
              <a:lstStyle/>
              <a:p>
                <a:pPr>
                  <a:defRPr lang="ro-RO"/>
                </a:pPr>
                <a:r>
                  <a:rPr lang="en-US"/>
                  <a:t>F, daN/25 mm</a:t>
                </a:r>
              </a:p>
            </c:rich>
          </c:tx>
          <c:layout/>
        </c:title>
        <c:numFmt formatCode="General" sourceLinked="1"/>
        <c:tickLblPos val="nextTo"/>
        <c:txPr>
          <a:bodyPr/>
          <a:lstStyle/>
          <a:p>
            <a:pPr>
              <a:defRPr lang="ro-RO"/>
            </a:pPr>
            <a:endParaRPr lang="ru-RU"/>
          </a:p>
        </c:txPr>
        <c:crossAx val="74719232"/>
        <c:crosses val="autoZero"/>
        <c:crossBetween val="midCat"/>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lang="ro-RO" sz="1200" b="0">
                <a:latin typeface="Times New Roman" panose="02020603050405020304" pitchFamily="18" charset="0"/>
                <a:cs typeface="Times New Roman" panose="02020603050405020304" pitchFamily="18" charset="0"/>
              </a:defRPr>
            </a:pPr>
            <a:r>
              <a:rPr lang="en-US" sz="1200" b="0">
                <a:latin typeface="Times New Roman" panose="02020603050405020304" pitchFamily="18" charset="0"/>
                <a:cs typeface="Times New Roman" panose="02020603050405020304" pitchFamily="18" charset="0"/>
              </a:rPr>
              <a:t>Ff, daN/10cm2, functie de numarul de treceri</a:t>
            </a:r>
          </a:p>
        </c:rich>
      </c:tx>
      <c:layout/>
    </c:title>
    <c:plotArea>
      <c:layout/>
      <c:scatterChart>
        <c:scatterStyle val="smoothMarker"/>
        <c:ser>
          <c:idx val="0"/>
          <c:order val="0"/>
          <c:spPr>
            <a:ln w="19050">
              <a:solidFill>
                <a:schemeClr val="tx1"/>
              </a:solidFill>
            </a:ln>
          </c:spPr>
          <c:marker>
            <c:symbol val="none"/>
          </c:marker>
          <c:dLbls>
            <c:spPr>
              <a:noFill/>
              <a:ln>
                <a:noFill/>
              </a:ln>
              <a:effectLst/>
            </c:spPr>
            <c:txPr>
              <a:bodyPr/>
              <a:lstStyle/>
              <a:p>
                <a:pPr>
                  <a:defRPr lang="ro-RO"/>
                </a:pPr>
                <a:endParaRPr lang="ru-RU"/>
              </a:p>
            </c:txPr>
            <c:dLblPos val="t"/>
            <c:showVal val="1"/>
            <c:extLst xmlns:c16r2="http://schemas.microsoft.com/office/drawing/2015/06/chart">
              <c:ext xmlns:c15="http://schemas.microsoft.com/office/drawing/2012/chart" uri="{CE6537A1-D6FC-4f65-9D91-7224C49458BB}">
                <c15:showLeaderLines val="0"/>
              </c:ext>
            </c:extLst>
          </c:dLbls>
          <c:xVal>
            <c:numRef>
              <c:f>Sheet1!$B$3:$B$7</c:f>
              <c:numCache>
                <c:formatCode>General</c:formatCode>
                <c:ptCount val="5"/>
                <c:pt idx="0">
                  <c:v>0</c:v>
                </c:pt>
                <c:pt idx="1">
                  <c:v>1</c:v>
                </c:pt>
                <c:pt idx="2">
                  <c:v>2</c:v>
                </c:pt>
                <c:pt idx="3">
                  <c:v>3</c:v>
                </c:pt>
                <c:pt idx="4">
                  <c:v>4</c:v>
                </c:pt>
              </c:numCache>
            </c:numRef>
          </c:xVal>
          <c:yVal>
            <c:numRef>
              <c:f>Sheet1!$C$3:$C$7</c:f>
              <c:numCache>
                <c:formatCode>General</c:formatCode>
                <c:ptCount val="5"/>
                <c:pt idx="0">
                  <c:v>68.7</c:v>
                </c:pt>
                <c:pt idx="1">
                  <c:v>67.2</c:v>
                </c:pt>
                <c:pt idx="2">
                  <c:v>49.7</c:v>
                </c:pt>
                <c:pt idx="3">
                  <c:v>41.2</c:v>
                </c:pt>
                <c:pt idx="4">
                  <c:v>35.9</c:v>
                </c:pt>
              </c:numCache>
            </c:numRef>
          </c:yVal>
          <c:smooth val="1"/>
          <c:extLst xmlns:c16r2="http://schemas.microsoft.com/office/drawing/2015/06/chart">
            <c:ext xmlns:c16="http://schemas.microsoft.com/office/drawing/2014/chart" uri="{C3380CC4-5D6E-409C-BE32-E72D297353CC}">
              <c16:uniqueId val="{00000000-8433-4B96-B435-90BE8F9A111D}"/>
            </c:ext>
          </c:extLst>
        </c:ser>
        <c:axId val="74750208"/>
        <c:axId val="74756480"/>
      </c:scatterChart>
      <c:valAx>
        <c:axId val="74750208"/>
        <c:scaling>
          <c:orientation val="minMax"/>
        </c:scaling>
        <c:axPos val="b"/>
        <c:title>
          <c:tx>
            <c:rich>
              <a:bodyPr/>
              <a:lstStyle/>
              <a:p>
                <a:pPr>
                  <a:defRPr lang="ro-RO"/>
                </a:pPr>
                <a:r>
                  <a:rPr lang="en-US"/>
                  <a:t>numar de treceri</a:t>
                </a:r>
              </a:p>
            </c:rich>
          </c:tx>
          <c:layout/>
        </c:title>
        <c:numFmt formatCode="General" sourceLinked="1"/>
        <c:tickLblPos val="nextTo"/>
        <c:txPr>
          <a:bodyPr/>
          <a:lstStyle/>
          <a:p>
            <a:pPr>
              <a:defRPr lang="ro-RO"/>
            </a:pPr>
            <a:endParaRPr lang="ru-RU"/>
          </a:p>
        </c:txPr>
        <c:crossAx val="74756480"/>
        <c:crosses val="autoZero"/>
        <c:crossBetween val="midCat"/>
      </c:valAx>
      <c:valAx>
        <c:axId val="74756480"/>
        <c:scaling>
          <c:orientation val="minMax"/>
        </c:scaling>
        <c:axPos val="l"/>
        <c:majorGridlines/>
        <c:title>
          <c:tx>
            <c:rich>
              <a:bodyPr rot="-5400000" vert="horz"/>
              <a:lstStyle/>
              <a:p>
                <a:pPr>
                  <a:defRPr lang="ro-RO"/>
                </a:pPr>
                <a:r>
                  <a:rPr lang="en-US"/>
                  <a:t>forta de forfecare daN/10cm2</a:t>
                </a:r>
              </a:p>
            </c:rich>
          </c:tx>
          <c:layout/>
        </c:title>
        <c:numFmt formatCode="General" sourceLinked="1"/>
        <c:tickLblPos val="nextTo"/>
        <c:txPr>
          <a:bodyPr/>
          <a:lstStyle/>
          <a:p>
            <a:pPr>
              <a:defRPr lang="ro-RO"/>
            </a:pPr>
            <a:endParaRPr lang="ru-RU"/>
          </a:p>
        </c:txPr>
        <c:crossAx val="74750208"/>
        <c:crosses val="autoZero"/>
        <c:crossBetween val="midCat"/>
      </c:valAx>
    </c:plotArea>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0.30625</cdr:x>
      <cdr:y>0.27951</cdr:y>
    </cdr:from>
    <cdr:to>
      <cdr:x>0.91875</cdr:x>
      <cdr:y>0.28299</cdr:y>
    </cdr:to>
    <cdr:cxnSp macro="">
      <cdr:nvCxnSpPr>
        <cdr:cNvPr id="3" name="Straight Connector 2"/>
        <cdr:cNvCxnSpPr/>
      </cdr:nvCxnSpPr>
      <cdr:spPr>
        <a:xfrm xmlns:a="http://schemas.openxmlformats.org/drawingml/2006/main">
          <a:off x="1400175" y="766763"/>
          <a:ext cx="2800350" cy="95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0.75417</cdr:x>
      <cdr:y>0.45313</cdr:y>
    </cdr:from>
    <cdr:to>
      <cdr:x>0.925</cdr:x>
      <cdr:y>0.45313</cdr:y>
    </cdr:to>
    <cdr:cxnSp macro="">
      <cdr:nvCxnSpPr>
        <cdr:cNvPr id="5" name="Straight Connector 4"/>
        <cdr:cNvCxnSpPr/>
      </cdr:nvCxnSpPr>
      <cdr:spPr>
        <a:xfrm xmlns:a="http://schemas.openxmlformats.org/drawingml/2006/main">
          <a:off x="3448050" y="1243013"/>
          <a:ext cx="78105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0.25625</cdr:x>
      <cdr:y>0.28646</cdr:y>
    </cdr:from>
    <cdr:to>
      <cdr:x>0.8875</cdr:x>
      <cdr:y>0.28993</cdr:y>
    </cdr:to>
    <cdr:cxnSp macro="">
      <cdr:nvCxnSpPr>
        <cdr:cNvPr id="3" name="Straight Connector 2"/>
        <cdr:cNvCxnSpPr/>
      </cdr:nvCxnSpPr>
      <cdr:spPr>
        <a:xfrm xmlns:a="http://schemas.openxmlformats.org/drawingml/2006/main">
          <a:off x="881304" y="658026"/>
          <a:ext cx="2171018" cy="797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0.73125</cdr:x>
      <cdr:y>0.44271</cdr:y>
    </cdr:from>
    <cdr:to>
      <cdr:x>0.90625</cdr:x>
      <cdr:y>0.44271</cdr:y>
    </cdr:to>
    <cdr:cxnSp macro="">
      <cdr:nvCxnSpPr>
        <cdr:cNvPr id="5" name="Straight Connector 4"/>
        <cdr:cNvCxnSpPr/>
      </cdr:nvCxnSpPr>
      <cdr:spPr>
        <a:xfrm xmlns:a="http://schemas.openxmlformats.org/drawingml/2006/main">
          <a:off x="3343275" y="1214438"/>
          <a:ext cx="8001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cdr:x>
      <cdr:y>0.28993</cdr:y>
    </cdr:from>
    <cdr:to>
      <cdr:x>0.85417</cdr:x>
      <cdr:y>0.44271</cdr:y>
    </cdr:to>
    <cdr:cxnSp macro="">
      <cdr:nvCxnSpPr>
        <cdr:cNvPr id="7" name="Straight Arrow Connector 6"/>
        <cdr:cNvCxnSpPr/>
      </cdr:nvCxnSpPr>
      <cdr:spPr>
        <a:xfrm xmlns:a="http://schemas.openxmlformats.org/drawingml/2006/main">
          <a:off x="3886200" y="795338"/>
          <a:ext cx="19050" cy="419100"/>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0.27942</cdr:x>
      <cdr:y>0.28102</cdr:y>
    </cdr:from>
    <cdr:to>
      <cdr:x>0.94192</cdr:x>
      <cdr:y>0.28102</cdr:y>
    </cdr:to>
    <cdr:cxnSp macro="">
      <cdr:nvCxnSpPr>
        <cdr:cNvPr id="3" name="Straight Connector 2"/>
        <cdr:cNvCxnSpPr/>
      </cdr:nvCxnSpPr>
      <cdr:spPr>
        <a:xfrm xmlns:a="http://schemas.openxmlformats.org/drawingml/2006/main">
          <a:off x="1479252" y="913445"/>
          <a:ext cx="3507307"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0.3125</cdr:x>
      <cdr:y>0.28993</cdr:y>
    </cdr:from>
    <cdr:to>
      <cdr:x>0.90417</cdr:x>
      <cdr:y>0.28993</cdr:y>
    </cdr:to>
    <cdr:cxnSp macro="">
      <cdr:nvCxnSpPr>
        <cdr:cNvPr id="3" name="Straight Connector 2"/>
        <cdr:cNvCxnSpPr/>
      </cdr:nvCxnSpPr>
      <cdr:spPr>
        <a:xfrm xmlns:a="http://schemas.openxmlformats.org/drawingml/2006/main">
          <a:off x="1428750" y="795338"/>
          <a:ext cx="270510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0.72083</cdr:x>
      <cdr:y>0.43229</cdr:y>
    </cdr:from>
    <cdr:to>
      <cdr:x>0.92917</cdr:x>
      <cdr:y>0.43576</cdr:y>
    </cdr:to>
    <cdr:cxnSp macro="">
      <cdr:nvCxnSpPr>
        <cdr:cNvPr id="5" name="Straight Connector 4"/>
        <cdr:cNvCxnSpPr/>
      </cdr:nvCxnSpPr>
      <cdr:spPr>
        <a:xfrm xmlns:a="http://schemas.openxmlformats.org/drawingml/2006/main" flipV="1">
          <a:off x="3295650" y="1185863"/>
          <a:ext cx="952500" cy="95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0.87083</cdr:x>
      <cdr:y>0.30035</cdr:y>
    </cdr:from>
    <cdr:to>
      <cdr:x>0.87292</cdr:x>
      <cdr:y>0.42882</cdr:y>
    </cdr:to>
    <cdr:cxnSp macro="">
      <cdr:nvCxnSpPr>
        <cdr:cNvPr id="7" name="Straight Arrow Connector 6"/>
        <cdr:cNvCxnSpPr/>
      </cdr:nvCxnSpPr>
      <cdr:spPr>
        <a:xfrm xmlns:a="http://schemas.openxmlformats.org/drawingml/2006/main">
          <a:off x="3981450" y="823913"/>
          <a:ext cx="9525" cy="352425"/>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0.3125</cdr:x>
      <cdr:y>0.28993</cdr:y>
    </cdr:from>
    <cdr:to>
      <cdr:x>0.87708</cdr:x>
      <cdr:y>0.28993</cdr:y>
    </cdr:to>
    <cdr:cxnSp macro="">
      <cdr:nvCxnSpPr>
        <cdr:cNvPr id="3" name="Straight Connector 2"/>
        <cdr:cNvCxnSpPr/>
      </cdr:nvCxnSpPr>
      <cdr:spPr>
        <a:xfrm xmlns:a="http://schemas.openxmlformats.org/drawingml/2006/main">
          <a:off x="1428750" y="795338"/>
          <a:ext cx="2581275"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0.71458</cdr:x>
      <cdr:y>0.57465</cdr:y>
    </cdr:from>
    <cdr:to>
      <cdr:x>0.89375</cdr:x>
      <cdr:y>0.57813</cdr:y>
    </cdr:to>
    <cdr:cxnSp macro="">
      <cdr:nvCxnSpPr>
        <cdr:cNvPr id="5" name="Straight Connector 4"/>
        <cdr:cNvCxnSpPr/>
      </cdr:nvCxnSpPr>
      <cdr:spPr>
        <a:xfrm xmlns:a="http://schemas.openxmlformats.org/drawingml/2006/main" flipV="1">
          <a:off x="3267075" y="1576388"/>
          <a:ext cx="819150" cy="952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0.84792</cdr:x>
      <cdr:y>0.2934</cdr:y>
    </cdr:from>
    <cdr:to>
      <cdr:x>0.84792</cdr:x>
      <cdr:y>0.57465</cdr:y>
    </cdr:to>
    <cdr:cxnSp macro="">
      <cdr:nvCxnSpPr>
        <cdr:cNvPr id="7" name="Straight Arrow Connector 6"/>
        <cdr:cNvCxnSpPr/>
      </cdr:nvCxnSpPr>
      <cdr:spPr>
        <a:xfrm xmlns:a="http://schemas.openxmlformats.org/drawingml/2006/main">
          <a:off x="3876675" y="804863"/>
          <a:ext cx="0" cy="771525"/>
        </a:xfrm>
        <a:prstGeom xmlns:a="http://schemas.openxmlformats.org/drawingml/2006/main" prst="straightConnector1">
          <a:avLst/>
        </a:prstGeom>
        <a:ln xmlns:a="http://schemas.openxmlformats.org/drawingml/2006/main">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789552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216104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17883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324562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178777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125841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81835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250101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326677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1014377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FFC63D1-2A95-435F-ADD5-168415A196AD}" type="datetimeFigureOut">
              <a:rPr lang="en-US" smtClean="0"/>
              <a:pPr/>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2592612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C63D1-2A95-435F-ADD5-168415A196AD}" type="datetimeFigureOut">
              <a:rPr lang="en-US" smtClean="0"/>
              <a:pPr/>
              <a:t>12/14/2017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46591-C0A3-4DBF-895A-0702A0A11CD7}" type="slidenum">
              <a:rPr lang="en-US" smtClean="0"/>
              <a:pPr/>
              <a:t>‹#›</a:t>
            </a:fld>
            <a:endParaRPr lang="en-US"/>
          </a:p>
        </p:txBody>
      </p:sp>
    </p:spTree>
    <p:extLst>
      <p:ext uri="{BB962C8B-B14F-4D97-AF65-F5344CB8AC3E}">
        <p14:creationId xmlns:p14="http://schemas.microsoft.com/office/powerpoint/2010/main" xmlns="" val="1551770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xmlns="" val="1936565118"/>
              </p:ext>
            </p:extLst>
          </p:nvPr>
        </p:nvGraphicFramePr>
        <p:xfrm>
          <a:off x="290286" y="215148"/>
          <a:ext cx="8665028" cy="1219200"/>
        </p:xfrm>
        <a:graphic>
          <a:graphicData uri="http://schemas.openxmlformats.org/drawingml/2006/table">
            <a:tbl>
              <a:tblPr firstRow="1" firstCol="1" bandRow="1">
                <a:tableStyleId>{5C22544A-7EE6-4342-B048-85BDC9FD1C3A}</a:tableStyleId>
              </a:tblPr>
              <a:tblGrid>
                <a:gridCol w="8665028">
                  <a:extLst>
                    <a:ext uri="{9D8B030D-6E8A-4147-A177-3AD203B41FA5}">
                      <a16:colId xmlns:a16="http://schemas.microsoft.com/office/drawing/2014/main" xmlns="" val="2577814983"/>
                    </a:ext>
                  </a:extLst>
                </a:gridCol>
              </a:tblGrid>
              <a:tr h="95300">
                <a:tc>
                  <a:txBody>
                    <a:bodyPr/>
                    <a:lstStyle/>
                    <a:p>
                      <a:pPr algn="ctr">
                        <a:spcAft>
                          <a:spcPts val="0"/>
                        </a:spcAft>
                      </a:pPr>
                      <a:r>
                        <a:rPr lang="x-none" sz="2000" b="1" dirty="0">
                          <a:solidFill>
                            <a:schemeClr val="tx1"/>
                          </a:solidFill>
                          <a:effectLst/>
                        </a:rPr>
                        <a:t>CONSILIUL SUPREM PENTRU ŞTIINŢĂ ŞI </a:t>
                      </a:r>
                      <a:r>
                        <a:rPr lang="x-none" sz="2000" b="1" dirty="0" smtClean="0">
                          <a:solidFill>
                            <a:schemeClr val="tx1"/>
                          </a:solidFill>
                          <a:effectLst/>
                        </a:rPr>
                        <a:t>DEZVOLTARE TEHNOLOGICĂ </a:t>
                      </a:r>
                      <a:r>
                        <a:rPr lang="x-none" sz="2000" b="1" dirty="0">
                          <a:solidFill>
                            <a:schemeClr val="tx1"/>
                          </a:solidFill>
                          <a:effectLst/>
                        </a:rPr>
                        <a:t>al A.Ş.M.</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737635949"/>
                  </a:ext>
                </a:extLst>
              </a:tr>
              <a:tr h="95300">
                <a:tc>
                  <a:txBody>
                    <a:bodyPr/>
                    <a:lstStyle/>
                    <a:p>
                      <a:pPr algn="ctr">
                        <a:spcBef>
                          <a:spcPts val="2400"/>
                        </a:spcBef>
                        <a:spcAft>
                          <a:spcPts val="0"/>
                        </a:spcAft>
                      </a:pPr>
                      <a:r>
                        <a:rPr lang="x-none" sz="2000" b="1" kern="0" dirty="0">
                          <a:solidFill>
                            <a:schemeClr val="tx1"/>
                          </a:solidFill>
                          <a:effectLst/>
                        </a:rPr>
                        <a:t> </a:t>
                      </a:r>
                      <a:r>
                        <a:rPr lang="x-none" sz="2000" b="1" kern="0" dirty="0" smtClean="0">
                          <a:solidFill>
                            <a:schemeClr val="tx1"/>
                          </a:solidFill>
                          <a:effectLst/>
                        </a:rPr>
                        <a:t>I</a:t>
                      </a:r>
                      <a:r>
                        <a:rPr lang="x-none" sz="2000" b="1" kern="0" dirty="0">
                          <a:solidFill>
                            <a:schemeClr val="tx1"/>
                          </a:solidFill>
                          <a:effectLst/>
                        </a:rPr>
                        <a:t>. P. AGENŢIA PENTRU CERCETARE ŞI DEZVOLTARE</a:t>
                      </a:r>
                      <a:endParaRPr lang="en-US" sz="2000" b="1"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1968835777"/>
                  </a:ext>
                </a:extLst>
              </a:tr>
              <a:tr h="190600">
                <a:tc>
                  <a:txBody>
                    <a:bodyPr/>
                    <a:lstStyle/>
                    <a:p>
                      <a:pPr algn="ctr">
                        <a:spcAft>
                          <a:spcPts val="0"/>
                        </a:spcAft>
                      </a:pPr>
                      <a:r>
                        <a:rPr lang="x-none" sz="2000" b="1" u="none" strike="noStrike" dirty="0">
                          <a:solidFill>
                            <a:schemeClr val="tx1"/>
                          </a:solidFill>
                          <a:effectLst/>
                        </a:rPr>
                        <a:t> </a:t>
                      </a:r>
                      <a:r>
                        <a:rPr lang="x-none" sz="2000" b="1" u="sng" dirty="0" smtClean="0">
                          <a:solidFill>
                            <a:schemeClr val="tx1"/>
                          </a:solidFill>
                          <a:effectLst/>
                        </a:rPr>
                        <a:t>MINISTERUL </a:t>
                      </a:r>
                      <a:r>
                        <a:rPr lang="x-none" sz="2000" b="1" u="sng" dirty="0">
                          <a:solidFill>
                            <a:schemeClr val="tx1"/>
                          </a:solidFill>
                          <a:effectLst/>
                        </a:rPr>
                        <a:t>EDUCAŢIEI, CULTURII ȘI CERCETĂRII AL REPUBLICII MOLDOVA</a:t>
                      </a:r>
                      <a:endParaRPr lang="en-US" sz="2000" b="1" dirty="0">
                        <a:solidFill>
                          <a:schemeClr val="tx1"/>
                        </a:solidFill>
                        <a:effectLst/>
                      </a:endParaRPr>
                    </a:p>
                    <a:p>
                      <a:pPr algn="ctr">
                        <a:spcAft>
                          <a:spcPts val="0"/>
                        </a:spcAft>
                      </a:pPr>
                      <a:r>
                        <a:rPr lang="x-none" sz="2000" b="1" dirty="0">
                          <a:solidFill>
                            <a:schemeClr val="tx1"/>
                          </a:solidFill>
                          <a:effectLst/>
                        </a:rPr>
                        <a:t> </a:t>
                      </a:r>
                      <a:r>
                        <a:rPr lang="x-none" sz="2000" b="1" u="sng" dirty="0" smtClean="0">
                          <a:solidFill>
                            <a:schemeClr val="tx1"/>
                          </a:solidFill>
                          <a:effectLst/>
                        </a:rPr>
                        <a:t>UNIVERISTATEA </a:t>
                      </a:r>
                      <a:r>
                        <a:rPr lang="x-none" sz="2000" b="1" u="sng" dirty="0">
                          <a:solidFill>
                            <a:schemeClr val="tx1"/>
                          </a:solidFill>
                          <a:effectLst/>
                        </a:rPr>
                        <a:t>DE STAT „ALECU RUSSO” DIN BĂLŢI</a:t>
                      </a:r>
                      <a:endPar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xmlns="" val="45106291"/>
                  </a:ext>
                </a:extLst>
              </a:tr>
            </a:tbl>
          </a:graphicData>
        </a:graphic>
      </p:graphicFrame>
      <p:sp>
        <p:nvSpPr>
          <p:cNvPr id="7" name="Прямоугольник 6"/>
          <p:cNvSpPr/>
          <p:nvPr/>
        </p:nvSpPr>
        <p:spPr>
          <a:xfrm>
            <a:off x="290286" y="2260935"/>
            <a:ext cx="8665028" cy="2246769"/>
          </a:xfrm>
          <a:prstGeom prst="rect">
            <a:avLst/>
          </a:prstGeom>
        </p:spPr>
        <p:txBody>
          <a:bodyPr wrap="square">
            <a:spAutoFit/>
          </a:bodyPr>
          <a:lstStyle/>
          <a:p>
            <a:pPr algn="ctr">
              <a:tabLst>
                <a:tab pos="1866900" algn="l"/>
              </a:tabLst>
            </a:pPr>
            <a:r>
              <a:rPr lang="x-none" sz="2800" b="1" dirty="0">
                <a:solidFill>
                  <a:srgbClr val="000000"/>
                </a:solidFill>
                <a:latin typeface="Times New Roman" panose="02020603050405020304" pitchFamily="18" charset="0"/>
                <a:ea typeface="Times New Roman" panose="02020603050405020304" pitchFamily="18" charset="0"/>
              </a:rPr>
              <a:t>RAPORT ŞTIINŢIFIC INTERMEDIAR </a:t>
            </a:r>
            <a:endParaRPr lang="en-US" sz="2800" dirty="0">
              <a:latin typeface="Times New Roman" panose="02020603050405020304" pitchFamily="18" charset="0"/>
              <a:ea typeface="Times New Roman" panose="02020603050405020304" pitchFamily="18" charset="0"/>
            </a:endParaRPr>
          </a:p>
          <a:p>
            <a:pPr algn="ctr">
              <a:tabLst>
                <a:tab pos="1866900" algn="l"/>
              </a:tabLst>
            </a:pPr>
            <a:r>
              <a:rPr lang="x-none" sz="2800" b="1" dirty="0">
                <a:solidFill>
                  <a:srgbClr val="000000"/>
                </a:solidFill>
                <a:latin typeface="Times New Roman" panose="02020603050405020304" pitchFamily="18" charset="0"/>
                <a:ea typeface="Times New Roman" panose="02020603050405020304" pitchFamily="18" charset="0"/>
              </a:rPr>
              <a:t> pentru </a:t>
            </a:r>
            <a:r>
              <a:rPr lang="x-none" sz="2800" b="1" dirty="0" smtClean="0">
                <a:solidFill>
                  <a:srgbClr val="000000"/>
                </a:solidFill>
                <a:latin typeface="Times New Roman" panose="02020603050405020304" pitchFamily="18" charset="0"/>
                <a:ea typeface="Times New Roman" panose="02020603050405020304" pitchFamily="18" charset="0"/>
              </a:rPr>
              <a:t>anul </a:t>
            </a:r>
            <a:r>
              <a:rPr lang="x-none" sz="2800" b="1" dirty="0">
                <a:solidFill>
                  <a:srgbClr val="000000"/>
                </a:solidFill>
                <a:latin typeface="Times New Roman" panose="02020603050405020304" pitchFamily="18" charset="0"/>
                <a:ea typeface="Times New Roman" panose="02020603050405020304" pitchFamily="18" charset="0"/>
              </a:rPr>
              <a:t>2017 </a:t>
            </a:r>
            <a:endParaRPr lang="en-US" sz="2800" dirty="0">
              <a:latin typeface="Times New Roman" panose="02020603050405020304" pitchFamily="18" charset="0"/>
              <a:ea typeface="Times New Roman" panose="02020603050405020304" pitchFamily="18" charset="0"/>
            </a:endParaRPr>
          </a:p>
          <a:p>
            <a:pPr algn="ctr">
              <a:tabLst>
                <a:tab pos="1866900" algn="l"/>
              </a:tabLst>
            </a:pPr>
            <a:r>
              <a:rPr lang="x-none" sz="2800" b="1" dirty="0">
                <a:solidFill>
                  <a:srgbClr val="000000"/>
                </a:solidFill>
                <a:latin typeface="Times New Roman" panose="02020603050405020304" pitchFamily="18" charset="0"/>
                <a:ea typeface="Times New Roman" panose="02020603050405020304" pitchFamily="18" charset="0"/>
              </a:rPr>
              <a:t> </a:t>
            </a:r>
            <a:r>
              <a:rPr lang="x-none" sz="2800" dirty="0">
                <a:solidFill>
                  <a:srgbClr val="000000"/>
                </a:solidFill>
                <a:latin typeface="Times New Roman" panose="02020603050405020304" pitchFamily="18" charset="0"/>
                <a:ea typeface="Times New Roman" panose="02020603050405020304" pitchFamily="18" charset="0"/>
              </a:rPr>
              <a:t>proiectul: </a:t>
            </a:r>
            <a:r>
              <a:rPr lang="x-none" sz="2800" b="1" u="sng" dirty="0">
                <a:latin typeface="Times New Roman" panose="02020603050405020304" pitchFamily="18" charset="0"/>
                <a:ea typeface="Times New Roman" panose="02020603050405020304" pitchFamily="18" charset="0"/>
              </a:rPr>
              <a:t>15.817.02.41A </a:t>
            </a:r>
            <a:r>
              <a:rPr lang="x-none" sz="2800" b="1" i="1" u="sng" dirty="0">
                <a:solidFill>
                  <a:srgbClr val="000000"/>
                </a:solidFill>
                <a:latin typeface="Times New Roman" panose="02020603050405020304" pitchFamily="18" charset="0"/>
                <a:ea typeface="Times New Roman" panose="02020603050405020304" pitchFamily="18" charset="0"/>
              </a:rPr>
              <a:t>„Tehnologii de formare a peliculelor de grafit cu proprietăţi anti-aderenţă şi anti-uzură prin metoda electroeroziunii”</a:t>
            </a:r>
            <a:endParaRPr lang="en-US" sz="2800" dirty="0"/>
          </a:p>
        </p:txBody>
      </p:sp>
      <p:sp>
        <p:nvSpPr>
          <p:cNvPr id="8" name="Прямоугольник 7"/>
          <p:cNvSpPr/>
          <p:nvPr/>
        </p:nvSpPr>
        <p:spPr>
          <a:xfrm>
            <a:off x="3933371" y="5108601"/>
            <a:ext cx="5021943"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DIRECTORUL PROIECTULUI</a:t>
            </a:r>
            <a:r>
              <a:rPr lang="ro-RO" sz="2000" b="1"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DR. HAB., PROF. UNIV. PAVEL TOPALA</a:t>
            </a:r>
          </a:p>
        </p:txBody>
      </p:sp>
      <p:sp>
        <p:nvSpPr>
          <p:cNvPr id="9" name="Прямоугольник 8"/>
          <p:cNvSpPr/>
          <p:nvPr/>
        </p:nvSpPr>
        <p:spPr>
          <a:xfrm>
            <a:off x="3809917" y="6324757"/>
            <a:ext cx="1625766" cy="400110"/>
          </a:xfrm>
          <a:prstGeom prst="rect">
            <a:avLst/>
          </a:prstGeom>
        </p:spPr>
        <p:txBody>
          <a:bodyPr wrap="none">
            <a:spAutoFit/>
          </a:bodyPr>
          <a:lstStyle/>
          <a:p>
            <a:r>
              <a:rPr lang="x-none" sz="2000" b="1" dirty="0">
                <a:solidFill>
                  <a:srgbClr val="000000"/>
                </a:solidFill>
                <a:latin typeface="Times New Roman" panose="02020603050405020304" pitchFamily="18" charset="0"/>
                <a:ea typeface="Times New Roman" panose="02020603050405020304" pitchFamily="18" charset="0"/>
              </a:rPr>
              <a:t>BĂLŢI, 2017</a:t>
            </a:r>
            <a:endParaRPr lang="en-US" sz="2000" dirty="0"/>
          </a:p>
        </p:txBody>
      </p:sp>
    </p:spTree>
    <p:extLst>
      <p:ext uri="{BB962C8B-B14F-4D97-AF65-F5344CB8AC3E}">
        <p14:creationId xmlns:p14="http://schemas.microsoft.com/office/powerpoint/2010/main" xmlns="" val="210924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842" y="1348800"/>
            <a:ext cx="8434316" cy="5509200"/>
          </a:xfrm>
          <a:prstGeom prst="rect">
            <a:avLst/>
          </a:prstGeom>
          <a:solidFill>
            <a:schemeClr val="accent6">
              <a:lumMod val="20000"/>
              <a:lumOff val="80000"/>
            </a:schemeClr>
          </a:solidFill>
        </p:spPr>
        <p:txBody>
          <a:bodyPr wrap="square">
            <a:spAutoFit/>
          </a:bodyPr>
          <a:lstStyle/>
          <a:p>
            <a:pPr marL="342900" indent="-342900" algn="just">
              <a:buFont typeface="+mj-lt"/>
              <a:buAutoNum type="arabicPeriod"/>
            </a:pPr>
            <a:r>
              <a:rPr lang="ro-RO" sz="2200" dirty="0" smtClean="0">
                <a:latin typeface="Times New Roman" panose="02020603050405020304" pitchFamily="18" charset="0"/>
                <a:ea typeface="Calibri" panose="020F0502020204030204" pitchFamily="34" charset="0"/>
                <a:cs typeface="Times New Roman" panose="02020603050405020304" pitchFamily="18" charset="0"/>
              </a:rPr>
              <a:t>S-au </a:t>
            </a:r>
            <a:r>
              <a:rPr lang="ro-RO" sz="2200" dirty="0">
                <a:latin typeface="Times New Roman" panose="02020603050405020304" pitchFamily="18" charset="0"/>
                <a:ea typeface="Calibri" panose="020F0502020204030204" pitchFamily="34" charset="0"/>
                <a:cs typeface="Times New Roman" panose="02020603050405020304" pitchFamily="18" charset="0"/>
              </a:rPr>
              <a:t>studiat un număr de 7 seturi de probe a câte 4 plăcuţe metalice fiecare codificate I-VII şi un set de 4 probe netratate codificat M;</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mj-lt"/>
              <a:buAutoNum type="arabicPeriod"/>
            </a:pPr>
            <a:r>
              <a:rPr lang="ro-RO" sz="2200" dirty="0">
                <a:latin typeface="Times New Roman" panose="02020603050405020304" pitchFamily="18" charset="0"/>
                <a:ea typeface="Calibri" panose="020F0502020204030204" pitchFamily="34" charset="0"/>
                <a:cs typeface="Times New Roman" panose="02020603050405020304" pitchFamily="18" charset="0"/>
              </a:rPr>
              <a:t>Aceste eşantioane se prezintă sub forma unor plăcuţe metalice de lungime 80 mm, lăţime 25 mm. Eşantioanele au fost supuse tratamentului de depunere a unei pelicule de grafit prin procedeul descărcărilor electrice în impuls. Zona supusă tratamentului de depunere a peliculei de grafit se găseşte la un capăt al plăcuţei metalice şi are suprafaţa de 25x25 mm</a:t>
            </a:r>
            <a:r>
              <a:rPr lang="ro-RO"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ro-RO" sz="2200" dirty="0">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buFont typeface="+mj-lt"/>
              <a:buAutoNum type="arabicPeriod"/>
            </a:pPr>
            <a:r>
              <a:rPr lang="en-US" sz="2200" dirty="0" err="1">
                <a:latin typeface="Times New Roman" panose="02020603050405020304" pitchFamily="18" charset="0"/>
                <a:ea typeface="Calibri" panose="020F0502020204030204" pitchFamily="34" charset="0"/>
                <a:cs typeface="Times New Roman" panose="02020603050405020304" pitchFamily="18" charset="0"/>
              </a:rPr>
              <a:t>Încercarea</a:t>
            </a:r>
            <a:r>
              <a:rPr lang="en-US" sz="2200" dirty="0">
                <a:latin typeface="Times New Roman" panose="02020603050405020304" pitchFamily="18" charset="0"/>
                <a:ea typeface="Calibri" panose="020F0502020204030204" pitchFamily="34" charset="0"/>
                <a:cs typeface="Times New Roman" panose="02020603050405020304" pitchFamily="18" charset="0"/>
              </a:rPr>
              <a:t> la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forfecare</a:t>
            </a:r>
            <a:r>
              <a:rPr lang="en-US" sz="2200" dirty="0">
                <a:latin typeface="Times New Roman" panose="02020603050405020304" pitchFamily="18" charset="0"/>
                <a:ea typeface="Calibri" panose="020F0502020204030204" pitchFamily="34" charset="0"/>
                <a:cs typeface="Times New Roman" panose="02020603050405020304" pitchFamily="18" charset="0"/>
              </a:rPr>
              <a:t> s-a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efectuat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eşantioanele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transmise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Acestea</a:t>
            </a:r>
            <a:r>
              <a:rPr lang="en-US" sz="2200" dirty="0">
                <a:latin typeface="Times New Roman" panose="02020603050405020304" pitchFamily="18" charset="0"/>
                <a:ea typeface="Calibri" panose="020F0502020204030204" pitchFamily="34" charset="0"/>
                <a:cs typeface="Times New Roman" panose="02020603050405020304" pitchFamily="18" charset="0"/>
              </a:rPr>
              <a:t> s-au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suprapus</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una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peste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alta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porţiunea</a:t>
            </a:r>
            <a:r>
              <a:rPr lang="en-US" sz="2200" dirty="0">
                <a:latin typeface="Times New Roman" panose="02020603050405020304" pitchFamily="18" charset="0"/>
                <a:ea typeface="Calibri" panose="020F0502020204030204" pitchFamily="34" charset="0"/>
                <a:cs typeface="Times New Roman" panose="02020603050405020304" pitchFamily="18" charset="0"/>
              </a:rPr>
              <a:t> cu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tratament</a:t>
            </a:r>
            <a:r>
              <a:rPr lang="en-US" sz="2200" dirty="0">
                <a:latin typeface="Times New Roman" panose="02020603050405020304" pitchFamily="18" charset="0"/>
                <a:ea typeface="Calibri" panose="020F0502020204030204" pitchFamily="34" charset="0"/>
                <a:cs typeface="Times New Roman" panose="02020603050405020304" pitchFamily="18" charset="0"/>
              </a:rPr>
              <a:t> de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grafit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Lipirea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eaşantioanelor</a:t>
            </a:r>
            <a:r>
              <a:rPr lang="en-US" sz="2200" dirty="0">
                <a:latin typeface="Times New Roman" panose="02020603050405020304" pitchFamily="18" charset="0"/>
                <a:ea typeface="Calibri" panose="020F0502020204030204" pitchFamily="34" charset="0"/>
                <a:cs typeface="Times New Roman" panose="02020603050405020304" pitchFamily="18" charset="0"/>
              </a:rPr>
              <a:t> s-a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efectuat</a:t>
            </a:r>
            <a:r>
              <a:rPr lang="en-US" sz="2200" dirty="0">
                <a:latin typeface="Times New Roman" panose="02020603050405020304" pitchFamily="18" charset="0"/>
                <a:ea typeface="Calibri" panose="020F0502020204030204" pitchFamily="34" charset="0"/>
                <a:cs typeface="Times New Roman" panose="02020603050405020304" pitchFamily="18" charset="0"/>
              </a:rPr>
              <a:t> cu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adeziv</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poliuretanic</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După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lipire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eşantioanele</a:t>
            </a:r>
            <a:r>
              <a:rPr lang="en-US" sz="2200" dirty="0">
                <a:latin typeface="Times New Roman" panose="02020603050405020304" pitchFamily="18" charset="0"/>
                <a:ea typeface="Calibri" panose="020F0502020204030204" pitchFamily="34" charset="0"/>
                <a:cs typeface="Times New Roman" panose="02020603050405020304" pitchFamily="18" charset="0"/>
              </a:rPr>
              <a:t> s-au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condiţionat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timp</a:t>
            </a:r>
            <a:r>
              <a:rPr lang="en-US" sz="2200" dirty="0">
                <a:latin typeface="Times New Roman" panose="02020603050405020304" pitchFamily="18" charset="0"/>
                <a:ea typeface="Calibri" panose="020F0502020204030204" pitchFamily="34" charset="0"/>
                <a:cs typeface="Times New Roman" panose="02020603050405020304" pitchFamily="18" charset="0"/>
              </a:rPr>
              <a:t> de 24 de ore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în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atmosfera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laboratorului</a:t>
            </a:r>
            <a:r>
              <a:rPr lang="en-US" sz="2200" dirty="0">
                <a:latin typeface="Times New Roman" panose="02020603050405020304" pitchFamily="18" charset="0"/>
                <a:ea typeface="Calibri" panose="020F0502020204030204" pitchFamily="34" charset="0"/>
                <a:cs typeface="Times New Roman" panose="02020603050405020304" pitchFamily="18" charset="0"/>
              </a:rPr>
              <a:t>. S-a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efectuat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şi</a:t>
            </a:r>
            <a:r>
              <a:rPr lang="en-US" sz="2200" dirty="0">
                <a:latin typeface="Times New Roman" panose="02020603050405020304" pitchFamily="18" charset="0"/>
                <a:ea typeface="Calibri" panose="020F0502020204030204" pitchFamily="34" charset="0"/>
                <a:cs typeface="Times New Roman" panose="02020603050405020304" pitchFamily="18" charset="0"/>
              </a:rPr>
              <a:t> o </a:t>
            </a:r>
            <a:r>
              <a:rPr lang="en-US" sz="2200" dirty="0" err="1">
                <a:latin typeface="Times New Roman" panose="02020603050405020304" pitchFamily="18" charset="0"/>
                <a:ea typeface="Calibri" panose="020F0502020204030204" pitchFamily="34" charset="0"/>
                <a:cs typeface="Times New Roman" panose="02020603050405020304" pitchFamily="18" charset="0"/>
              </a:rPr>
              <a:t>încercare</a:t>
            </a:r>
            <a:r>
              <a:rPr lang="en-US" sz="2200" dirty="0">
                <a:latin typeface="Times New Roman" panose="02020603050405020304" pitchFamily="18" charset="0"/>
                <a:ea typeface="Calibri" panose="020F0502020204030204" pitchFamily="34" charset="0"/>
                <a:cs typeface="Times New Roman" panose="02020603050405020304" pitchFamily="18" charset="0"/>
              </a:rPr>
              <a:t> la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forfecare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eşantionul</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martor</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fără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tratamentul</a:t>
            </a:r>
            <a:r>
              <a:rPr lang="en-US" sz="2200" dirty="0">
                <a:latin typeface="Times New Roman" panose="02020603050405020304" pitchFamily="18" charset="0"/>
                <a:ea typeface="Calibri" panose="020F0502020204030204" pitchFamily="34" charset="0"/>
                <a:cs typeface="Times New Roman" panose="02020603050405020304" pitchFamily="18" charset="0"/>
              </a:rPr>
              <a:t> de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suprafaţă</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Încercările</a:t>
            </a:r>
            <a:r>
              <a:rPr lang="en-US" sz="2200" dirty="0">
                <a:latin typeface="Times New Roman" panose="02020603050405020304" pitchFamily="18" charset="0"/>
                <a:ea typeface="Calibri" panose="020F0502020204030204" pitchFamily="34" charset="0"/>
                <a:cs typeface="Times New Roman" panose="02020603050405020304" pitchFamily="18" charset="0"/>
              </a:rPr>
              <a:t> s-au </a:t>
            </a:r>
            <a:r>
              <a:rPr lang="en-US" sz="2200" dirty="0" err="1">
                <a:latin typeface="Times New Roman" panose="02020603050405020304" pitchFamily="18" charset="0"/>
                <a:ea typeface="Calibri" panose="020F0502020204030204" pitchFamily="34" charset="0"/>
                <a:cs typeface="Times New Roman" panose="02020603050405020304" pitchFamily="18" charset="0"/>
              </a:rPr>
              <a:t>efectuat</a:t>
            </a:r>
            <a:r>
              <a:rPr lang="en-US" sz="2200" dirty="0">
                <a:latin typeface="Times New Roman" panose="02020603050405020304" pitchFamily="18" charset="0"/>
                <a:ea typeface="Calibri" panose="020F0502020204030204" pitchFamily="34" charset="0"/>
                <a:cs typeface="Times New Roman" panose="02020603050405020304" pitchFamily="18" charset="0"/>
              </a:rPr>
              <a:t> tot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pe</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aparatul</a:t>
            </a:r>
            <a:r>
              <a:rPr lang="en-US" sz="2200" dirty="0">
                <a:latin typeface="Times New Roman" panose="02020603050405020304" pitchFamily="18" charset="0"/>
                <a:ea typeface="Calibri" panose="020F0502020204030204" pitchFamily="34" charset="0"/>
                <a:cs typeface="Times New Roman" panose="02020603050405020304" pitchFamily="18" charset="0"/>
              </a:rPr>
              <a:t> de tip HECKERT FPZ 100.</a:t>
            </a:r>
          </a:p>
          <a:p>
            <a:pPr marL="342900" indent="-342900" algn="just">
              <a:buFont typeface="+mj-lt"/>
              <a:buAutoNum type="arabicPeriod"/>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354842" y="290063"/>
            <a:ext cx="8295671" cy="830997"/>
          </a:xfrm>
          <a:prstGeom prst="rect">
            <a:avLst/>
          </a:prstGeom>
          <a:solidFill>
            <a:schemeClr val="accent4">
              <a:lumMod val="20000"/>
              <a:lumOff val="80000"/>
            </a:schemeClr>
          </a:solidFill>
        </p:spPr>
        <p:txBody>
          <a:bodyPr wrap="square">
            <a:spAutoFit/>
          </a:bodyPr>
          <a:lstStyle/>
          <a:p>
            <a:pPr algn="ctr"/>
            <a:r>
              <a:rPr lang="ro-RO" sz="2400" b="1" dirty="0">
                <a:latin typeface="Times New Roman" panose="02020603050405020304" pitchFamily="18" charset="0"/>
                <a:ea typeface="Calibri" panose="020F0502020204030204" pitchFamily="34" charset="0"/>
                <a:cs typeface="Times New Roman" panose="02020603050405020304" pitchFamily="18" charset="0"/>
              </a:rPr>
              <a:t>Pentru eşantioanele prezentate în </a:t>
            </a:r>
            <a:r>
              <a:rPr lang="ro-RO" sz="2400" b="1" dirty="0" smtClean="0">
                <a:latin typeface="Times New Roman" panose="02020603050405020304" pitchFamily="18" charset="0"/>
                <a:ea typeface="Calibri" panose="020F0502020204030204" pitchFamily="34" charset="0"/>
                <a:cs typeface="Times New Roman" panose="02020603050405020304" pitchFamily="18" charset="0"/>
              </a:rPr>
              <a:t>tabel precedent, </a:t>
            </a:r>
            <a:r>
              <a:rPr lang="ro-RO" sz="2400" b="1" dirty="0">
                <a:latin typeface="Times New Roman" panose="02020603050405020304" pitchFamily="18" charset="0"/>
                <a:ea typeface="Calibri" panose="020F0502020204030204" pitchFamily="34" charset="0"/>
                <a:cs typeface="Times New Roman" panose="02020603050405020304" pitchFamily="18" charset="0"/>
              </a:rPr>
              <a:t>s-a respectat următoarea metodică:</a:t>
            </a:r>
          </a:p>
        </p:txBody>
      </p:sp>
    </p:spTree>
    <p:extLst>
      <p:ext uri="{BB962C8B-B14F-4D97-AF65-F5344CB8AC3E}">
        <p14:creationId xmlns:p14="http://schemas.microsoft.com/office/powerpoint/2010/main" xmlns="" val="2021158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901" y="298906"/>
            <a:ext cx="8475259" cy="830997"/>
          </a:xfrm>
          <a:prstGeom prst="rect">
            <a:avLst/>
          </a:prstGeom>
          <a:solidFill>
            <a:schemeClr val="accent5">
              <a:lumMod val="20000"/>
              <a:lumOff val="80000"/>
            </a:schemeClr>
          </a:solidFill>
        </p:spPr>
        <p:txBody>
          <a:bodyPr wrap="square">
            <a:spAutoFit/>
          </a:bodyPr>
          <a:lstStyle/>
          <a:p>
            <a:pPr algn="ctr"/>
            <a:r>
              <a:rPr lang="ro-RO" sz="2400" dirty="0">
                <a:latin typeface="Times New Roman" panose="02020603050405020304" pitchFamily="18" charset="0"/>
                <a:ea typeface="Times New Roman" panose="02020603050405020304" pitchFamily="18" charset="0"/>
              </a:rPr>
              <a:t>Forma grafică a rezultatelor încercărilor studierii probelor prezentate în tabel sunt prezentate în figurile a, b, c, d, e, f, g și h.</a:t>
            </a:r>
            <a:endParaRPr lang="en-US" sz="2400" dirty="0"/>
          </a:p>
        </p:txBody>
      </p:sp>
      <p:graphicFrame>
        <p:nvGraphicFramePr>
          <p:cNvPr id="11" name="Диаграмма 1"/>
          <p:cNvGraphicFramePr/>
          <p:nvPr>
            <p:extLst/>
          </p:nvPr>
        </p:nvGraphicFramePr>
        <p:xfrm>
          <a:off x="313901" y="1146413"/>
          <a:ext cx="3889611" cy="2593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Диаграмма 2"/>
          <p:cNvGraphicFramePr/>
          <p:nvPr>
            <p:extLst/>
          </p:nvPr>
        </p:nvGraphicFramePr>
        <p:xfrm>
          <a:off x="4858605" y="1146415"/>
          <a:ext cx="3930555" cy="2593075"/>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575713" y="2743198"/>
            <a:ext cx="5008730" cy="507831"/>
          </a:xfrm>
          <a:prstGeom prst="rect">
            <a:avLst/>
          </a:prstGeom>
        </p:spPr>
        <p:txBody>
          <a:bodyPr wrap="square">
            <a:spAutoFit/>
          </a:bodyPr>
          <a:lstStyle/>
          <a:p>
            <a:pPr algn="ctr">
              <a:lnSpc>
                <a:spcPct val="150000"/>
              </a:lnSpc>
            </a:pPr>
            <a:r>
              <a:rPr lang="ro-RO" dirty="0">
                <a:latin typeface="Times New Roman" panose="02020603050405020304" pitchFamily="18" charset="0"/>
                <a:ea typeface="Calibri" panose="020F0502020204030204" pitchFamily="34" charset="0"/>
                <a:cs typeface="Times New Roman" panose="02020603050405020304" pitchFamily="18" charset="0"/>
              </a:rPr>
              <a:t>a					b</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Диаграмма 3"/>
          <p:cNvGraphicFramePr/>
          <p:nvPr>
            <p:extLst/>
          </p:nvPr>
        </p:nvGraphicFramePr>
        <p:xfrm>
          <a:off x="313900" y="3755999"/>
          <a:ext cx="3889611" cy="2713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4"/>
          <p:cNvGraphicFramePr/>
          <p:nvPr>
            <p:extLst/>
          </p:nvPr>
        </p:nvGraphicFramePr>
        <p:xfrm>
          <a:off x="4858603" y="3755999"/>
          <a:ext cx="3930556" cy="2713040"/>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p:cNvSpPr/>
          <p:nvPr/>
        </p:nvSpPr>
        <p:spPr>
          <a:xfrm>
            <a:off x="3575713" y="5369296"/>
            <a:ext cx="5008730" cy="507831"/>
          </a:xfrm>
          <a:prstGeom prst="rect">
            <a:avLst/>
          </a:prstGeom>
        </p:spPr>
        <p:txBody>
          <a:bodyPr wrap="square">
            <a:spAutoFit/>
          </a:bodyPr>
          <a:lstStyle/>
          <a:p>
            <a:pPr algn="ctr">
              <a:lnSpc>
                <a:spcPct val="150000"/>
              </a:lnSpc>
            </a:pPr>
            <a:r>
              <a:rPr lang="ro-RO" dirty="0">
                <a:latin typeface="Times New Roman" panose="02020603050405020304" pitchFamily="18" charset="0"/>
                <a:ea typeface="Calibri" panose="020F0502020204030204" pitchFamily="34" charset="0"/>
                <a:cs typeface="Times New Roman" panose="02020603050405020304" pitchFamily="18" charset="0"/>
              </a:rPr>
              <a:t>c					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010279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5"/>
          <p:cNvGraphicFramePr/>
          <p:nvPr>
            <p:extLst/>
          </p:nvPr>
        </p:nvGraphicFramePr>
        <p:xfrm>
          <a:off x="243874" y="272956"/>
          <a:ext cx="4218945" cy="30434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6"/>
          <p:cNvGraphicFramePr/>
          <p:nvPr>
            <p:extLst/>
          </p:nvPr>
        </p:nvGraphicFramePr>
        <p:xfrm>
          <a:off x="4681183" y="272956"/>
          <a:ext cx="4032008" cy="3043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Диаграмма 7"/>
          <p:cNvGraphicFramePr/>
          <p:nvPr>
            <p:extLst/>
          </p:nvPr>
        </p:nvGraphicFramePr>
        <p:xfrm>
          <a:off x="285148" y="3493829"/>
          <a:ext cx="4177670" cy="30876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8"/>
          <p:cNvGraphicFramePr/>
          <p:nvPr>
            <p:extLst/>
          </p:nvPr>
        </p:nvGraphicFramePr>
        <p:xfrm>
          <a:off x="4681184" y="3493827"/>
          <a:ext cx="4032009" cy="3087676"/>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3527040" y="2216334"/>
            <a:ext cx="5008730" cy="507831"/>
          </a:xfrm>
          <a:prstGeom prst="rect">
            <a:avLst/>
          </a:prstGeom>
        </p:spPr>
        <p:txBody>
          <a:bodyPr wrap="square">
            <a:spAutoFit/>
          </a:bodyPr>
          <a:lstStyle/>
          <a:p>
            <a:pPr algn="ctr">
              <a:lnSpc>
                <a:spcPct val="150000"/>
              </a:lnSpc>
            </a:pPr>
            <a:r>
              <a:rPr lang="ro-RO" dirty="0">
                <a:latin typeface="Times New Roman" panose="02020603050405020304" pitchFamily="18" charset="0"/>
                <a:ea typeface="Calibri" panose="020F0502020204030204" pitchFamily="34" charset="0"/>
                <a:cs typeface="Times New Roman" panose="02020603050405020304" pitchFamily="18" charset="0"/>
              </a:rPr>
              <a:t>    e	        	       			f</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663517" y="5540989"/>
            <a:ext cx="5008730" cy="507831"/>
          </a:xfrm>
          <a:prstGeom prst="rect">
            <a:avLst/>
          </a:prstGeom>
        </p:spPr>
        <p:txBody>
          <a:bodyPr wrap="square">
            <a:spAutoFit/>
          </a:bodyPr>
          <a:lstStyle/>
          <a:p>
            <a:pPr algn="ctr">
              <a:lnSpc>
                <a:spcPct val="150000"/>
              </a:lnSpc>
            </a:pPr>
            <a:r>
              <a:rPr lang="ro-RO" dirty="0">
                <a:latin typeface="Times New Roman" panose="02020603050405020304" pitchFamily="18" charset="0"/>
                <a:ea typeface="Calibri" panose="020F0502020204030204" pitchFamily="34" charset="0"/>
                <a:cs typeface="Times New Roman" panose="02020603050405020304" pitchFamily="18" charset="0"/>
              </a:rPr>
              <a:t>  g					h</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05945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606" y="505122"/>
            <a:ext cx="8510787" cy="5847755"/>
          </a:xfrm>
          <a:prstGeom prst="rect">
            <a:avLst/>
          </a:prstGeom>
          <a:solidFill>
            <a:schemeClr val="accent6">
              <a:lumMod val="20000"/>
              <a:lumOff val="80000"/>
            </a:schemeClr>
          </a:solidFill>
        </p:spPr>
        <p:txBody>
          <a:bodyPr wrap="square">
            <a:spAutoFit/>
          </a:bodyPr>
          <a:lstStyle/>
          <a:p>
            <a:pPr algn="just"/>
            <a:r>
              <a:rPr lang="ro-RO"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o-RO" sz="2200" dirty="0">
                <a:latin typeface="Times New Roman" panose="02020603050405020304" pitchFamily="18" charset="0"/>
                <a:ea typeface="Calibri" panose="020F0502020204030204" pitchFamily="34" charset="0"/>
                <a:cs typeface="Times New Roman" panose="02020603050405020304" pitchFamily="18" charset="0"/>
              </a:rPr>
              <a:t>Analizînd graficile prezentate putem afirma: că forța de forfecare a probelor cu peliculă carbonică în toate cazurile este net inferioară, ceea ce demonstrează, că tehnologia elaborată este benefică și funcțională.</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gn="just"/>
            <a:r>
              <a:rPr lang="ro-RO" sz="2200" b="1" dirty="0">
                <a:latin typeface="Times New Roman" panose="02020603050405020304" pitchFamily="18" charset="0"/>
                <a:ea typeface="Times New Roman" panose="02020603050405020304" pitchFamily="18" charset="0"/>
              </a:rPr>
              <a:t>	</a:t>
            </a:r>
            <a:r>
              <a:rPr lang="ro-RO" sz="2200" dirty="0">
                <a:latin typeface="Times New Roman" panose="02020603050405020304" pitchFamily="18" charset="0"/>
                <a:ea typeface="Times New Roman" panose="02020603050405020304" pitchFamily="18" charset="0"/>
              </a:rPr>
              <a:t>Formarea peliculelor de grafit la scara micrometrică şi nano-metrică pe suprafeţele pieselor executate din diferite aliaje metalice provoacă difuzia acestora în stratul superficial însoţită de formarea carburilor cu duritate înaltă, iar ca rezultat sporeşte rezistenţa de uzură a acestui strat, care este intermediar între depunerea de grafit şi restul piesei. Procesul de formare a peliculelor de grafit în toate cazurile conduce la micşorarea rugozităţii suprafeţei prelucrate. </a:t>
            </a:r>
          </a:p>
          <a:p>
            <a:pPr algn="just"/>
            <a:r>
              <a:rPr lang="ro-RO" sz="2200" dirty="0">
                <a:latin typeface="Times New Roman" panose="02020603050405020304" pitchFamily="18" charset="0"/>
                <a:ea typeface="Times New Roman" panose="02020603050405020304" pitchFamily="18" charset="0"/>
              </a:rPr>
              <a:t>	Încercările experimentale privind efectul de priză în îmbinările cu filet a demonstrat că, efectul de priză cauzat de difuzia reciprocă a materialelor constituente ale pieselor de îmbinare este împiedicată de prezenţa peliculelor de grafit şi chiar în cazul menţinerii cuplului în cuptoare la temperaturi cuprinse în limitele 400-800 °C a demonstrat, că între piesele cuplului executate din oţeluri de construcţie efectul de priză în îmbinare nu este prezent.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931359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527" y="1094508"/>
            <a:ext cx="8686800" cy="5624945"/>
          </a:xfrm>
          <a:solidFill>
            <a:schemeClr val="bg2"/>
          </a:solidFill>
        </p:spPr>
        <p:txBody>
          <a:bodyPr>
            <a:noAutofit/>
          </a:bodyPr>
          <a:lstStyle/>
          <a:p>
            <a:pPr algn="just">
              <a:lnSpc>
                <a:spcPct val="100000"/>
              </a:lnSpc>
              <a:spcBef>
                <a:spcPts val="0"/>
              </a:spcBef>
            </a:pPr>
            <a:r>
              <a:rPr lang="x-none" sz="2200" dirty="0">
                <a:latin typeface="Times New Roman" panose="02020603050405020304" pitchFamily="18" charset="0"/>
                <a:cs typeface="Times New Roman" panose="02020603050405020304" pitchFamily="18" charset="0"/>
              </a:rPr>
              <a:t>În calitate de material pentru execuția pieselor, a fost utilizat oţelul 45, în stare normalizată, cu dimensiunile 20</a:t>
            </a:r>
            <a:r>
              <a:rPr lang="x-none" sz="2200" dirty="0">
                <a:latin typeface="Times New Roman" panose="02020603050405020304" pitchFamily="18" charset="0"/>
                <a:cs typeface="Times New Roman" panose="02020603050405020304" pitchFamily="18" charset="0"/>
                <a:sym typeface="Symbol" panose="05050102010706020507" pitchFamily="18" charset="2"/>
              </a:rPr>
              <a:t></a:t>
            </a:r>
            <a:r>
              <a:rPr lang="x-none" sz="2200" dirty="0">
                <a:latin typeface="Times New Roman" panose="02020603050405020304" pitchFamily="18" charset="0"/>
                <a:cs typeface="Times New Roman" panose="02020603050405020304" pitchFamily="18" charset="0"/>
              </a:rPr>
              <a:t>20</a:t>
            </a:r>
            <a:r>
              <a:rPr lang="x-none" sz="2200" dirty="0">
                <a:latin typeface="Times New Roman" panose="02020603050405020304" pitchFamily="18" charset="0"/>
                <a:cs typeface="Times New Roman" panose="02020603050405020304" pitchFamily="18" charset="0"/>
                <a:sym typeface="Symbol" panose="05050102010706020507" pitchFamily="18" charset="2"/>
              </a:rPr>
              <a:t></a:t>
            </a:r>
            <a:r>
              <a:rPr lang="x-none" sz="2200" dirty="0">
                <a:latin typeface="Times New Roman" panose="02020603050405020304" pitchFamily="18" charset="0"/>
                <a:cs typeface="Times New Roman" panose="02020603050405020304" pitchFamily="18" charset="0"/>
              </a:rPr>
              <a:t>5 mm. Pentru executarea electrozilor-scule, a fost ales materialul – grafit pirolitic, cu secţiuna circulară, cu diametrul de 3 mm. Alegerea acestor materiale este impusă de tematica proiectului, de datele teoretice şi practice studiate în literatura de </a:t>
            </a:r>
            <a:r>
              <a:rPr lang="x-none" sz="2200" dirty="0" smtClean="0">
                <a:latin typeface="Times New Roman" panose="02020603050405020304" pitchFamily="18" charset="0"/>
                <a:cs typeface="Times New Roman" panose="02020603050405020304" pitchFamily="18" charset="0"/>
              </a:rPr>
              <a:t>specialitate.</a:t>
            </a:r>
          </a:p>
          <a:p>
            <a:pPr algn="just">
              <a:lnSpc>
                <a:spcPct val="100000"/>
              </a:lnSpc>
              <a:spcBef>
                <a:spcPts val="0"/>
              </a:spcBef>
            </a:pPr>
            <a:r>
              <a:rPr lang="x-none" sz="2200" dirty="0" smtClean="0">
                <a:latin typeface="Times New Roman" panose="02020603050405020304" pitchFamily="18" charset="0"/>
                <a:cs typeface="Times New Roman" panose="02020603050405020304" pitchFamily="18" charset="0"/>
              </a:rPr>
              <a:t>Experimentele </a:t>
            </a:r>
            <a:r>
              <a:rPr lang="x-none" sz="2200" dirty="0">
                <a:latin typeface="Times New Roman" panose="02020603050405020304" pitchFamily="18" charset="0"/>
                <a:cs typeface="Times New Roman" panose="02020603050405020304" pitchFamily="18" charset="0"/>
              </a:rPr>
              <a:t>au decurs în atmosferă, la temperatura camerei, în regim de subexcitare. Electrodul-sculă, fiind utilizat în calitate de catod se afla în poziție fixă față de instalația de prelucrare. Electrodul-piesă fiind conectată în circuitul electric de descărcare în calitate de anod, se afla în poziție mobilă și se deplasa faţă de electrodul-sculă cu un avans prestabilit. Frecvenţa de descărcare a impulsurilor constituia: f = 10 Hz, tensiunea de încărcare a bateriei de condensatoare: U</a:t>
            </a:r>
            <a:r>
              <a:rPr lang="x-none" sz="2200" baseline="-25000" dirty="0">
                <a:latin typeface="Times New Roman" panose="02020603050405020304" pitchFamily="18" charset="0"/>
                <a:cs typeface="Times New Roman" panose="02020603050405020304" pitchFamily="18" charset="0"/>
              </a:rPr>
              <a:t>c </a:t>
            </a:r>
            <a:r>
              <a:rPr lang="x-none" sz="2200" dirty="0">
                <a:latin typeface="Times New Roman" panose="02020603050405020304" pitchFamily="18" charset="0"/>
                <a:cs typeface="Times New Roman" panose="02020603050405020304" pitchFamily="18" charset="0"/>
              </a:rPr>
              <a:t>= 200 V, mărimea interstiţiului: S = 0,2 – 1,8 mm, capacitatea: C = 600 </a:t>
            </a:r>
            <a:r>
              <a:rPr lang="x-none" sz="2200" dirty="0">
                <a:latin typeface="Times New Roman" panose="02020603050405020304" pitchFamily="18" charset="0"/>
                <a:cs typeface="Times New Roman" panose="02020603050405020304" pitchFamily="18" charset="0"/>
                <a:sym typeface="Symbol" panose="05050102010706020507" pitchFamily="18" charset="2"/>
              </a:rPr>
              <a:t></a:t>
            </a:r>
            <a:r>
              <a:rPr lang="x-none" sz="2200" dirty="0">
                <a:latin typeface="Times New Roman" panose="02020603050405020304" pitchFamily="18" charset="0"/>
                <a:cs typeface="Times New Roman" panose="02020603050405020304" pitchFamily="18" charset="0"/>
              </a:rPr>
              <a:t>F, durata descărcării: τ = 200 </a:t>
            </a:r>
            <a:r>
              <a:rPr lang="x-none" sz="2200" dirty="0">
                <a:latin typeface="Times New Roman" panose="02020603050405020304" pitchFamily="18" charset="0"/>
                <a:cs typeface="Times New Roman" panose="02020603050405020304" pitchFamily="18" charset="0"/>
                <a:sym typeface="Symbol" panose="05050102010706020507" pitchFamily="18" charset="2"/>
              </a:rPr>
              <a:t></a:t>
            </a:r>
            <a:r>
              <a:rPr lang="x-none" sz="2200" dirty="0">
                <a:latin typeface="Times New Roman" panose="02020603050405020304" pitchFamily="18" charset="0"/>
                <a:cs typeface="Times New Roman" panose="02020603050405020304" pitchFamily="18" charset="0"/>
              </a:rPr>
              <a:t>s, timpul necesar de prelucrare pentru 1 cm</a:t>
            </a:r>
            <a:r>
              <a:rPr lang="x-none" sz="2200" baseline="30000" dirty="0">
                <a:latin typeface="Times New Roman" panose="02020603050405020304" pitchFamily="18" charset="0"/>
                <a:cs typeface="Times New Roman" panose="02020603050405020304" pitchFamily="18" charset="0"/>
              </a:rPr>
              <a:t>2</a:t>
            </a:r>
            <a:r>
              <a:rPr lang="x-none" sz="2200" dirty="0">
                <a:latin typeface="Times New Roman" panose="02020603050405020304" pitchFamily="18" charset="0"/>
                <a:cs typeface="Times New Roman" panose="02020603050405020304" pitchFamily="18" charset="0"/>
              </a:rPr>
              <a:t> constituia: t = 1 – 3 min</a:t>
            </a:r>
            <a:r>
              <a:rPr lang="x-none"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lnSpc>
                <a:spcPct val="100000"/>
              </a:lnSpc>
              <a:spcBef>
                <a:spcPts val="0"/>
              </a:spcBef>
            </a:pPr>
            <a:endParaRPr lang="en-US" sz="22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628650" y="258111"/>
            <a:ext cx="8011886" cy="628787"/>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sz="3600" b="1" dirty="0" smtClean="0">
                <a:latin typeface="Times New Roman" panose="02020603050405020304" pitchFamily="18" charset="0"/>
                <a:cs typeface="Times New Roman" panose="02020603050405020304" pitchFamily="18" charset="0"/>
              </a:rPr>
              <a:t>Etapa III și IV</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79859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3" y="831273"/>
            <a:ext cx="8548254" cy="4627418"/>
          </a:xfrm>
          <a:solidFill>
            <a:schemeClr val="bg2"/>
          </a:solidFill>
        </p:spPr>
        <p:txBody>
          <a:bodyPr>
            <a:noAutofit/>
          </a:bodyPr>
          <a:lstStyle/>
          <a:p>
            <a:r>
              <a:rPr lang="x-none" dirty="0">
                <a:latin typeface="Times New Roman" panose="02020603050405020304" pitchFamily="18" charset="0"/>
                <a:ea typeface="Times New Roman" panose="02020603050405020304" pitchFamily="18" charset="0"/>
                <a:cs typeface="Times New Roman" panose="02020603050405020304" pitchFamily="18" charset="0"/>
              </a:rPr>
              <a:t>În Fig. 1 și Fig. 2 sunt prezentate graficile experimentale privind electroeroziunea catodului din grafit şi respectiv variaţia masei anodului, placa din oţel în dependenţă de mărimea interstiţiu. </a:t>
            </a:r>
            <a:endParaRPr lang="x-none"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x-none" dirty="0" smtClean="0">
                <a:latin typeface="Times New Roman" panose="02020603050405020304" pitchFamily="18" charset="0"/>
                <a:cs typeface="Times New Roman" panose="02020603050405020304" pitchFamily="18" charset="0"/>
              </a:rPr>
              <a:t>Din </a:t>
            </a:r>
            <a:r>
              <a:rPr lang="x-none" dirty="0">
                <a:latin typeface="Times New Roman" panose="02020603050405020304" pitchFamily="18" charset="0"/>
                <a:cs typeface="Times New Roman" panose="02020603050405020304" pitchFamily="18" charset="0"/>
              </a:rPr>
              <a:t>Fig. 1, se atestă faptul, că la toate cele trei regimuri de prelucrare se observă câte un maxim, adică putem determina experimental electroeroziunea maximală a grafitului la o valoare concretă a interstiţiului, însă se şi observă că electroeroziunea unui aşa material nu este uniformă ci foarte mult variază de la o valoare a interstiţiului la alta.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01594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stretch>
            <a:fillRect/>
          </a:stretch>
        </p:blipFill>
        <p:spPr>
          <a:xfrm>
            <a:off x="242624" y="121601"/>
            <a:ext cx="8762229" cy="4658211"/>
          </a:xfrm>
          <a:prstGeom prst="rect">
            <a:avLst/>
          </a:prstGeom>
        </p:spPr>
      </p:pic>
      <p:sp>
        <p:nvSpPr>
          <p:cNvPr id="6" name="Rectangle 5"/>
          <p:cNvSpPr/>
          <p:nvPr/>
        </p:nvSpPr>
        <p:spPr>
          <a:xfrm>
            <a:off x="242624" y="4854706"/>
            <a:ext cx="8624285" cy="1938992"/>
          </a:xfrm>
          <a:prstGeom prst="rect">
            <a:avLst/>
          </a:prstGeom>
        </p:spPr>
        <p:txBody>
          <a:bodyPr wrap="square">
            <a:spAutoFit/>
          </a:bodyPr>
          <a:lstStyle/>
          <a:p>
            <a:pPr algn="ctr">
              <a:spcAft>
                <a:spcPts val="0"/>
              </a:spcAft>
            </a:pPr>
            <a:r>
              <a:rPr lang="x-none" sz="2400" dirty="0">
                <a:latin typeface="Times New Roman" panose="02020603050405020304" pitchFamily="18" charset="0"/>
                <a:ea typeface="Times New Roman" panose="02020603050405020304" pitchFamily="18" charset="0"/>
              </a:rPr>
              <a:t>Fig. 1 Variaţia masei catodului de grafit în funcţie de mărimea interstiţiului: parametrii regimului energetic din cadrul cercetărilor experimentale pentru curbele 1, 2 și 3 au constatat U</a:t>
            </a:r>
            <a:r>
              <a:rPr lang="x-none" sz="2400" baseline="-25000" dirty="0">
                <a:latin typeface="Times New Roman" panose="02020603050405020304" pitchFamily="18" charset="0"/>
                <a:ea typeface="Times New Roman" panose="02020603050405020304" pitchFamily="18" charset="0"/>
              </a:rPr>
              <a:t>c</a:t>
            </a:r>
            <a:r>
              <a:rPr lang="x-none" sz="2400" dirty="0">
                <a:latin typeface="Times New Roman" panose="02020603050405020304" pitchFamily="18" charset="0"/>
                <a:ea typeface="Times New Roman" panose="02020603050405020304" pitchFamily="18" charset="0"/>
              </a:rPr>
              <a:t> = 200 V, </a:t>
            </a:r>
            <a:endParaRPr lang="x-none" sz="2400" dirty="0" smtClean="0">
              <a:latin typeface="Times New Roman" panose="02020603050405020304" pitchFamily="18" charset="0"/>
              <a:ea typeface="Times New Roman" panose="02020603050405020304" pitchFamily="18" charset="0"/>
            </a:endParaRPr>
          </a:p>
          <a:p>
            <a:pPr algn="ctr">
              <a:spcAft>
                <a:spcPts val="0"/>
              </a:spcAft>
            </a:pPr>
            <a:r>
              <a:rPr lang="x-none" sz="2400" dirty="0" smtClean="0">
                <a:latin typeface="Times New Roman" panose="02020603050405020304" pitchFamily="18" charset="0"/>
                <a:ea typeface="Times New Roman" panose="02020603050405020304" pitchFamily="18" charset="0"/>
              </a:rPr>
              <a:t>C </a:t>
            </a:r>
            <a:r>
              <a:rPr lang="x-none" sz="2400" dirty="0">
                <a:latin typeface="Times New Roman" panose="02020603050405020304" pitchFamily="18" charset="0"/>
                <a:ea typeface="Times New Roman" panose="02020603050405020304" pitchFamily="18" charset="0"/>
              </a:rPr>
              <a:t>= 600 µF; f = 10 Hz; Timpul necesar: 1) t = 1 min/cm</a:t>
            </a:r>
            <a:r>
              <a:rPr lang="x-none" sz="2400" baseline="30000" dirty="0">
                <a:latin typeface="Times New Roman" panose="02020603050405020304" pitchFamily="18" charset="0"/>
                <a:ea typeface="Times New Roman" panose="02020603050405020304" pitchFamily="18" charset="0"/>
              </a:rPr>
              <a:t>2</a:t>
            </a:r>
            <a:r>
              <a:rPr lang="x-none" sz="2400" dirty="0">
                <a:latin typeface="Times New Roman" panose="02020603050405020304" pitchFamily="18" charset="0"/>
                <a:ea typeface="Times New Roman" panose="02020603050405020304" pitchFamily="18" charset="0"/>
              </a:rPr>
              <a:t>; </a:t>
            </a:r>
            <a:endParaRPr lang="x-none" sz="2400" dirty="0" smtClean="0">
              <a:latin typeface="Times New Roman" panose="02020603050405020304" pitchFamily="18" charset="0"/>
              <a:ea typeface="Times New Roman" panose="02020603050405020304" pitchFamily="18" charset="0"/>
            </a:endParaRPr>
          </a:p>
          <a:p>
            <a:pPr algn="ctr">
              <a:spcAft>
                <a:spcPts val="0"/>
              </a:spcAft>
            </a:pPr>
            <a:r>
              <a:rPr lang="x-none" sz="2400" dirty="0" smtClean="0">
                <a:latin typeface="Times New Roman" panose="02020603050405020304" pitchFamily="18" charset="0"/>
                <a:ea typeface="Times New Roman" panose="02020603050405020304" pitchFamily="18" charset="0"/>
              </a:rPr>
              <a:t>2</a:t>
            </a:r>
            <a:r>
              <a:rPr lang="x-none" sz="2400" dirty="0">
                <a:latin typeface="Times New Roman" panose="02020603050405020304" pitchFamily="18" charset="0"/>
                <a:ea typeface="Times New Roman" panose="02020603050405020304" pitchFamily="18" charset="0"/>
              </a:rPr>
              <a:t>) t = 2 min/cm</a:t>
            </a:r>
            <a:r>
              <a:rPr lang="x-none" sz="2400" baseline="30000" dirty="0">
                <a:latin typeface="Times New Roman" panose="02020603050405020304" pitchFamily="18" charset="0"/>
                <a:ea typeface="Times New Roman" panose="02020603050405020304" pitchFamily="18" charset="0"/>
              </a:rPr>
              <a:t>2</a:t>
            </a:r>
            <a:r>
              <a:rPr lang="x-none" sz="2400" dirty="0">
                <a:latin typeface="Times New Roman" panose="02020603050405020304" pitchFamily="18" charset="0"/>
                <a:ea typeface="Times New Roman" panose="02020603050405020304" pitchFamily="18" charset="0"/>
              </a:rPr>
              <a:t>; 3) t = 3 min/cm</a:t>
            </a:r>
            <a:r>
              <a:rPr lang="x-none" sz="2400" baseline="30000" dirty="0">
                <a:latin typeface="Times New Roman" panose="02020603050405020304" pitchFamily="18" charset="0"/>
                <a:ea typeface="Times New Roman" panose="02020603050405020304" pitchFamily="18" charset="0"/>
              </a:rPr>
              <a:t>2</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86538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stretch>
            <a:fillRect/>
          </a:stretch>
        </p:blipFill>
        <p:spPr>
          <a:xfrm>
            <a:off x="928255" y="89618"/>
            <a:ext cx="7606145" cy="4426527"/>
          </a:xfrm>
          <a:prstGeom prst="rect">
            <a:avLst/>
          </a:prstGeom>
        </p:spPr>
      </p:pic>
      <p:sp>
        <p:nvSpPr>
          <p:cNvPr id="5" name="Rectangle 4"/>
          <p:cNvSpPr/>
          <p:nvPr/>
        </p:nvSpPr>
        <p:spPr>
          <a:xfrm>
            <a:off x="180110" y="4572078"/>
            <a:ext cx="8783782" cy="2123658"/>
          </a:xfrm>
          <a:prstGeom prst="rect">
            <a:avLst/>
          </a:prstGeom>
        </p:spPr>
        <p:txBody>
          <a:bodyPr wrap="square">
            <a:spAutoFit/>
          </a:bodyPr>
          <a:lstStyle/>
          <a:p>
            <a:pPr algn="ctr">
              <a:spcAft>
                <a:spcPts val="0"/>
              </a:spcAft>
            </a:pPr>
            <a:r>
              <a:rPr lang="x-none" sz="2200" dirty="0">
                <a:latin typeface="Times New Roman" panose="02020603050405020304" pitchFamily="18" charset="0"/>
                <a:ea typeface="Times New Roman" panose="02020603050405020304" pitchFamily="18" charset="0"/>
              </a:rPr>
              <a:t>Fig. 2. Variaţia masei electrodului-piesă din oţel în funcţie de mărimea interstiţiului conectat în circuitul electric al descărcărilor electrice în impuls în calitate de anod: parametrii regimului energetic din cadrul cercetărilor experimentale pentru curbele 1, 2 și 3 au constatat U</a:t>
            </a:r>
            <a:r>
              <a:rPr lang="x-none" sz="2200" baseline="-25000" dirty="0">
                <a:latin typeface="Times New Roman" panose="02020603050405020304" pitchFamily="18" charset="0"/>
                <a:ea typeface="Times New Roman" panose="02020603050405020304" pitchFamily="18" charset="0"/>
              </a:rPr>
              <a:t>c</a:t>
            </a:r>
            <a:r>
              <a:rPr lang="x-none" sz="2200" dirty="0">
                <a:latin typeface="Times New Roman" panose="02020603050405020304" pitchFamily="18" charset="0"/>
                <a:ea typeface="Times New Roman" panose="02020603050405020304" pitchFamily="18" charset="0"/>
              </a:rPr>
              <a:t> = 200 V, </a:t>
            </a:r>
            <a:r>
              <a:rPr lang="x-none" sz="2200" dirty="0" smtClean="0">
                <a:latin typeface="Times New Roman" panose="02020603050405020304" pitchFamily="18" charset="0"/>
                <a:ea typeface="Times New Roman" panose="02020603050405020304" pitchFamily="18" charset="0"/>
              </a:rPr>
              <a:t>C </a:t>
            </a:r>
            <a:r>
              <a:rPr lang="x-none" sz="2200" dirty="0">
                <a:latin typeface="Times New Roman" panose="02020603050405020304" pitchFamily="18" charset="0"/>
                <a:ea typeface="Times New Roman" panose="02020603050405020304" pitchFamily="18" charset="0"/>
              </a:rPr>
              <a:t>= 600 µF; </a:t>
            </a:r>
            <a:endParaRPr lang="x-none" sz="2200" dirty="0" smtClean="0">
              <a:latin typeface="Times New Roman" panose="02020603050405020304" pitchFamily="18" charset="0"/>
              <a:ea typeface="Times New Roman" panose="02020603050405020304" pitchFamily="18" charset="0"/>
            </a:endParaRPr>
          </a:p>
          <a:p>
            <a:pPr algn="ctr">
              <a:spcAft>
                <a:spcPts val="0"/>
              </a:spcAft>
            </a:pPr>
            <a:r>
              <a:rPr lang="x-none" sz="2200" dirty="0" smtClean="0">
                <a:latin typeface="Times New Roman" panose="02020603050405020304" pitchFamily="18" charset="0"/>
                <a:ea typeface="Times New Roman" panose="02020603050405020304" pitchFamily="18" charset="0"/>
              </a:rPr>
              <a:t>f </a:t>
            </a:r>
            <a:r>
              <a:rPr lang="x-none" sz="2200" dirty="0">
                <a:latin typeface="Times New Roman" panose="02020603050405020304" pitchFamily="18" charset="0"/>
                <a:ea typeface="Times New Roman" panose="02020603050405020304" pitchFamily="18" charset="0"/>
              </a:rPr>
              <a:t>= 10 Hz; Timpul necesar: 1) t = 1 min/cm</a:t>
            </a:r>
            <a:r>
              <a:rPr lang="x-none" sz="2200" baseline="30000" dirty="0">
                <a:latin typeface="Times New Roman" panose="02020603050405020304" pitchFamily="18" charset="0"/>
                <a:ea typeface="Times New Roman" panose="02020603050405020304" pitchFamily="18" charset="0"/>
              </a:rPr>
              <a:t>2</a:t>
            </a:r>
            <a:r>
              <a:rPr lang="x-none" sz="2200" dirty="0">
                <a:latin typeface="Times New Roman" panose="02020603050405020304" pitchFamily="18" charset="0"/>
                <a:ea typeface="Times New Roman" panose="02020603050405020304" pitchFamily="18" charset="0"/>
              </a:rPr>
              <a:t>; 2) t = 2 </a:t>
            </a:r>
            <a:r>
              <a:rPr lang="x-none" sz="2200" dirty="0" smtClean="0">
                <a:latin typeface="Times New Roman" panose="02020603050405020304" pitchFamily="18" charset="0"/>
                <a:ea typeface="Times New Roman" panose="02020603050405020304" pitchFamily="18" charset="0"/>
              </a:rPr>
              <a:t>min/cm</a:t>
            </a:r>
            <a:r>
              <a:rPr lang="x-none" sz="2200" baseline="30000" dirty="0" smtClean="0">
                <a:latin typeface="Times New Roman" panose="02020603050405020304" pitchFamily="18" charset="0"/>
                <a:ea typeface="Times New Roman" panose="02020603050405020304" pitchFamily="18" charset="0"/>
              </a:rPr>
              <a:t>2</a:t>
            </a:r>
            <a:r>
              <a:rPr lang="x-none" sz="2200" dirty="0" smtClean="0">
                <a:latin typeface="Times New Roman" panose="02020603050405020304" pitchFamily="18" charset="0"/>
                <a:ea typeface="Times New Roman" panose="02020603050405020304" pitchFamily="18" charset="0"/>
              </a:rPr>
              <a:t>; </a:t>
            </a:r>
          </a:p>
          <a:p>
            <a:pPr algn="ctr">
              <a:spcAft>
                <a:spcPts val="0"/>
              </a:spcAft>
            </a:pPr>
            <a:r>
              <a:rPr lang="x-none" sz="2200" dirty="0" smtClean="0">
                <a:latin typeface="Times New Roman" panose="02020603050405020304" pitchFamily="18" charset="0"/>
                <a:ea typeface="Times New Roman" panose="02020603050405020304" pitchFamily="18" charset="0"/>
              </a:rPr>
              <a:t>3</a:t>
            </a:r>
            <a:r>
              <a:rPr lang="x-none" sz="2200" dirty="0">
                <a:latin typeface="Times New Roman" panose="02020603050405020304" pitchFamily="18" charset="0"/>
                <a:ea typeface="Times New Roman" panose="02020603050405020304" pitchFamily="18" charset="0"/>
              </a:rPr>
              <a:t>) t = 3 min/cm</a:t>
            </a:r>
            <a:r>
              <a:rPr lang="x-none" sz="2200" baseline="30000" dirty="0">
                <a:latin typeface="Times New Roman" panose="02020603050405020304" pitchFamily="18" charset="0"/>
                <a:ea typeface="Times New Roman" panose="02020603050405020304" pitchFamily="18" charset="0"/>
              </a:rPr>
              <a:t>2</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880477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6" y="350322"/>
            <a:ext cx="8686800" cy="6370975"/>
          </a:xfrm>
          <a:prstGeom prst="rect">
            <a:avLst/>
          </a:prstGeom>
          <a:solidFill>
            <a:schemeClr val="bg2"/>
          </a:solidFill>
        </p:spPr>
        <p:txBody>
          <a:bodyPr wrap="square">
            <a:spAutoFit/>
          </a:bodyPr>
          <a:lstStyle/>
          <a:p>
            <a:pPr algn="just">
              <a:spcAft>
                <a:spcPts val="0"/>
              </a:spcAft>
            </a:pPr>
            <a:r>
              <a:rPr lang="x-none" sz="2400" dirty="0" smtClean="0">
                <a:latin typeface="Times New Roman" panose="02020603050405020304" pitchFamily="18" charset="0"/>
                <a:ea typeface="Times New Roman" panose="02020603050405020304" pitchFamily="18" charset="0"/>
              </a:rPr>
              <a:t>	În </a:t>
            </a:r>
            <a:r>
              <a:rPr lang="x-none" sz="2400" dirty="0">
                <a:latin typeface="Times New Roman" panose="02020603050405020304" pitchFamily="18" charset="0"/>
                <a:ea typeface="Times New Roman" panose="02020603050405020304" pitchFamily="18" charset="0"/>
              </a:rPr>
              <a:t>cazul studierii modificării de masă a electrodului-piesă din oţel conectat în calitate de anod, în circuitul electric de descărcare, se observă aproximativ acelaşi caracter cu maximile respective, însă nu toată masa de grafit erodată se depune pe anod formând pelicula respectivă. La regimurile de prelucrare studiate, maximul depunerilor pe oţel au fost aproximativ de 1 - 1,7 mg pe când valorile maxime ale masei eroziunii grafitului alcătuiau pînă la 8 mg, adică nu toată cantitatea de gafit erodat a fost transferată pe </a:t>
            </a:r>
            <a:r>
              <a:rPr lang="x-none" sz="2400" dirty="0" smtClean="0">
                <a:latin typeface="Times New Roman" panose="02020603050405020304" pitchFamily="18" charset="0"/>
                <a:ea typeface="Times New Roman" panose="02020603050405020304" pitchFamily="18" charset="0"/>
              </a:rPr>
              <a:t>electrodul-piesă.</a:t>
            </a:r>
          </a:p>
          <a:p>
            <a:pPr algn="just">
              <a:spcAft>
                <a:spcPts val="0"/>
              </a:spcAft>
            </a:pPr>
            <a:r>
              <a:rPr lang="x-none" sz="2400" dirty="0">
                <a:latin typeface="Times New Roman" panose="02020603050405020304" pitchFamily="18" charset="0"/>
                <a:ea typeface="Times New Roman" panose="02020603050405020304" pitchFamily="18" charset="0"/>
              </a:rPr>
              <a:t>	</a:t>
            </a:r>
            <a:r>
              <a:rPr lang="x-none" sz="2400" dirty="0" smtClean="0">
                <a:latin typeface="Times New Roman" panose="02020603050405020304" pitchFamily="18" charset="0"/>
                <a:ea typeface="Times New Roman" panose="02020603050405020304" pitchFamily="18" charset="0"/>
              </a:rPr>
              <a:t>Conform </a:t>
            </a:r>
            <a:r>
              <a:rPr lang="x-none" sz="2400" dirty="0">
                <a:latin typeface="Times New Roman" panose="02020603050405020304" pitchFamily="18" charset="0"/>
                <a:ea typeface="Times New Roman" panose="02020603050405020304" pitchFamily="18" charset="0"/>
              </a:rPr>
              <a:t>măsurărilor nu toată cantitatea de grafit erodată de pe electrod se depune pe materialul de bază, probabil o parte este expulzată de pe electrodul-piesă la acţiunea impulsului de descărcare, iar cealălaltă se descompune în interstiţiu. În realitate cantitatea depusă de grafit alcătuieşte aproximativ 30-40 % din cantitatea maximă </a:t>
            </a:r>
            <a:r>
              <a:rPr lang="x-none" sz="2400" dirty="0" smtClean="0">
                <a:latin typeface="Times New Roman" panose="02020603050405020304" pitchFamily="18" charset="0"/>
                <a:ea typeface="Times New Roman" panose="02020603050405020304" pitchFamily="18" charset="0"/>
              </a:rPr>
              <a:t>erodată.</a:t>
            </a:r>
          </a:p>
          <a:p>
            <a:pPr algn="just">
              <a:spcAft>
                <a:spcPts val="0"/>
              </a:spcAft>
            </a:pPr>
            <a:r>
              <a:rPr lang="x-none" sz="2400" dirty="0">
                <a:latin typeface="Times New Roman" panose="02020603050405020304" pitchFamily="18" charset="0"/>
                <a:ea typeface="Times New Roman" panose="02020603050405020304" pitchFamily="18" charset="0"/>
              </a:rPr>
              <a:t>	</a:t>
            </a:r>
            <a:r>
              <a:rPr lang="x-none" sz="2400" dirty="0" smtClean="0">
                <a:latin typeface="Times New Roman" panose="02020603050405020304" pitchFamily="18" charset="0"/>
                <a:ea typeface="Times New Roman" panose="02020603050405020304" pitchFamily="18" charset="0"/>
              </a:rPr>
              <a:t>Pentru </a:t>
            </a:r>
            <a:r>
              <a:rPr lang="x-none" sz="2400" dirty="0">
                <a:latin typeface="Times New Roman" panose="02020603050405020304" pitchFamily="18" charset="0"/>
                <a:ea typeface="Times New Roman" panose="02020603050405020304" pitchFamily="18" charset="0"/>
              </a:rPr>
              <a:t>primul regim de prelucrare se observă o micşorare a masei anodului ceea ce poate fi explicată prin expulzarea materialului datorită topirii intense a lui.</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594440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stretch>
            <a:fillRect/>
          </a:stretch>
        </p:blipFill>
        <p:spPr>
          <a:xfrm>
            <a:off x="665018" y="136812"/>
            <a:ext cx="7730837" cy="4339244"/>
          </a:xfrm>
          <a:prstGeom prst="rect">
            <a:avLst/>
          </a:prstGeom>
        </p:spPr>
      </p:pic>
      <p:sp>
        <p:nvSpPr>
          <p:cNvPr id="5" name="Rectangle 4"/>
          <p:cNvSpPr/>
          <p:nvPr/>
        </p:nvSpPr>
        <p:spPr>
          <a:xfrm>
            <a:off x="180108" y="4477767"/>
            <a:ext cx="8700655" cy="2123658"/>
          </a:xfrm>
          <a:prstGeom prst="rect">
            <a:avLst/>
          </a:prstGeom>
        </p:spPr>
        <p:txBody>
          <a:bodyPr wrap="square">
            <a:spAutoFit/>
          </a:bodyPr>
          <a:lstStyle/>
          <a:p>
            <a:pPr algn="ctr"/>
            <a:r>
              <a:rPr lang="x-none" sz="2200" dirty="0">
                <a:latin typeface="Times New Roman" panose="02020603050405020304" pitchFamily="18" charset="0"/>
                <a:ea typeface="Times New Roman" panose="02020603050405020304" pitchFamily="18" charset="0"/>
              </a:rPr>
              <a:t>Fig. 3. Variaţia maximă a masei anodului din oţel şi a catodului din grafit pentru: parametrii regimului energetic din cadrul cercetărilor experimentale pentru diagramele 1, 2 și 3 au fost U</a:t>
            </a:r>
            <a:r>
              <a:rPr lang="x-none" sz="2200" baseline="-25000" dirty="0">
                <a:latin typeface="Times New Roman" panose="02020603050405020304" pitchFamily="18" charset="0"/>
                <a:ea typeface="Times New Roman" panose="02020603050405020304" pitchFamily="18" charset="0"/>
              </a:rPr>
              <a:t>c</a:t>
            </a:r>
            <a:r>
              <a:rPr lang="x-none" sz="2200" dirty="0">
                <a:latin typeface="Times New Roman" panose="02020603050405020304" pitchFamily="18" charset="0"/>
                <a:ea typeface="Times New Roman" panose="02020603050405020304" pitchFamily="18" charset="0"/>
              </a:rPr>
              <a:t> = 200 V, C = 600 µF; f = 10 Hz; Valoarea interstițiului și timpul necesar prelucrării constituia: </a:t>
            </a:r>
            <a:endParaRPr lang="x-none" sz="2200" dirty="0" smtClean="0">
              <a:latin typeface="Times New Roman" panose="02020603050405020304" pitchFamily="18" charset="0"/>
              <a:ea typeface="Times New Roman" panose="02020603050405020304" pitchFamily="18" charset="0"/>
            </a:endParaRPr>
          </a:p>
          <a:p>
            <a:pPr algn="ctr"/>
            <a:r>
              <a:rPr lang="x-none" sz="2200" dirty="0" smtClean="0">
                <a:latin typeface="Times New Roman" panose="02020603050405020304" pitchFamily="18" charset="0"/>
                <a:ea typeface="Times New Roman" panose="02020603050405020304" pitchFamily="18" charset="0"/>
              </a:rPr>
              <a:t>1) S </a:t>
            </a:r>
            <a:r>
              <a:rPr lang="x-none" sz="2200" dirty="0">
                <a:latin typeface="Times New Roman" panose="02020603050405020304" pitchFamily="18" charset="0"/>
                <a:ea typeface="Times New Roman" panose="02020603050405020304" pitchFamily="18" charset="0"/>
              </a:rPr>
              <a:t>= 0,6 mm; t = 1 min/cm</a:t>
            </a:r>
            <a:r>
              <a:rPr lang="x-none" sz="2200" baseline="30000" dirty="0">
                <a:latin typeface="Times New Roman" panose="02020603050405020304" pitchFamily="18" charset="0"/>
                <a:ea typeface="Times New Roman" panose="02020603050405020304" pitchFamily="18" charset="0"/>
              </a:rPr>
              <a:t>2</a:t>
            </a:r>
            <a:r>
              <a:rPr lang="x-none" sz="2200" dirty="0">
                <a:latin typeface="Times New Roman" panose="02020603050405020304" pitchFamily="18" charset="0"/>
                <a:ea typeface="Times New Roman" panose="02020603050405020304" pitchFamily="18" charset="0"/>
              </a:rPr>
              <a:t>; 2) S = 1,2 mm; t = 2 min/cm</a:t>
            </a:r>
            <a:r>
              <a:rPr lang="x-none" sz="2200" baseline="30000" dirty="0">
                <a:latin typeface="Times New Roman" panose="02020603050405020304" pitchFamily="18" charset="0"/>
                <a:ea typeface="Times New Roman" panose="02020603050405020304" pitchFamily="18" charset="0"/>
              </a:rPr>
              <a:t>2</a:t>
            </a:r>
            <a:r>
              <a:rPr lang="x-none" sz="2200" dirty="0">
                <a:latin typeface="Times New Roman" panose="02020603050405020304" pitchFamily="18" charset="0"/>
                <a:ea typeface="Times New Roman" panose="02020603050405020304" pitchFamily="18" charset="0"/>
              </a:rPr>
              <a:t>; </a:t>
            </a:r>
            <a:endParaRPr lang="x-none" sz="2200" dirty="0" smtClean="0">
              <a:latin typeface="Times New Roman" panose="02020603050405020304" pitchFamily="18" charset="0"/>
              <a:ea typeface="Times New Roman" panose="02020603050405020304" pitchFamily="18" charset="0"/>
            </a:endParaRPr>
          </a:p>
          <a:p>
            <a:pPr algn="ctr"/>
            <a:r>
              <a:rPr lang="x-none" sz="2200" dirty="0" smtClean="0">
                <a:latin typeface="Times New Roman" panose="02020603050405020304" pitchFamily="18" charset="0"/>
                <a:ea typeface="Times New Roman" panose="02020603050405020304" pitchFamily="18" charset="0"/>
              </a:rPr>
              <a:t>3</a:t>
            </a:r>
            <a:r>
              <a:rPr lang="x-none" sz="2200" dirty="0">
                <a:latin typeface="Times New Roman" panose="02020603050405020304" pitchFamily="18" charset="0"/>
                <a:ea typeface="Times New Roman" panose="02020603050405020304" pitchFamily="18" charset="0"/>
              </a:rPr>
              <a:t>) S = 1,2 mm; t = 3 min/cm</a:t>
            </a:r>
            <a:r>
              <a:rPr lang="x-none" sz="2200" baseline="30000" dirty="0">
                <a:latin typeface="Times New Roman" panose="02020603050405020304" pitchFamily="18" charset="0"/>
                <a:ea typeface="Times New Roman" panose="02020603050405020304" pitchFamily="18" charset="0"/>
              </a:rPr>
              <a:t>2</a:t>
            </a:r>
            <a:endParaRPr lang="en-US" sz="2200" dirty="0"/>
          </a:p>
        </p:txBody>
      </p:sp>
    </p:spTree>
    <p:extLst>
      <p:ext uri="{BB962C8B-B14F-4D97-AF65-F5344CB8AC3E}">
        <p14:creationId xmlns:p14="http://schemas.microsoft.com/office/powerpoint/2010/main" xmlns="" val="1481821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40378"/>
            <a:ext cx="8113486" cy="1325563"/>
          </a:xfrm>
          <a:solidFill>
            <a:schemeClr val="accent5">
              <a:lumMod val="20000"/>
              <a:lumOff val="80000"/>
            </a:schemeClr>
          </a:solidFill>
        </p:spPr>
        <p:txBody>
          <a:bodyPr>
            <a:normAutofit/>
          </a:bodyPr>
          <a:lstStyle/>
          <a:p>
            <a:pPr algn="ctr"/>
            <a:r>
              <a:rPr lang="ro-RO" sz="4000" b="1" dirty="0">
                <a:latin typeface="Times New Roman" panose="02020603050405020304" pitchFamily="18" charset="0"/>
                <a:cs typeface="Times New Roman" panose="02020603050405020304" pitchFamily="18" charset="0"/>
              </a:rPr>
              <a:t>Direcţia strategică:</a:t>
            </a:r>
            <a:endParaRPr lang="en-US"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8000" y="3197225"/>
            <a:ext cx="8113486" cy="866775"/>
          </a:xfrm>
          <a:solidFill>
            <a:schemeClr val="accent6">
              <a:lumMod val="60000"/>
              <a:lumOff val="40000"/>
            </a:schemeClr>
          </a:solidFill>
        </p:spPr>
        <p:txBody>
          <a:bodyPr>
            <a:normAutofit/>
          </a:bodyPr>
          <a:lstStyle/>
          <a:p>
            <a:pPr lvl="0"/>
            <a:r>
              <a:rPr lang="ro-RO"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Materiale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tehnologii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și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produse</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inovative</a:t>
            </a:r>
            <a:endParaRPr lang="en-US" sz="3200" i="1" dirty="0">
              <a:latin typeface="Times New Roman" panose="02020603050405020304" pitchFamily="18" charset="0"/>
              <a:cs typeface="Times New Roman" panose="02020603050405020304" pitchFamily="18" charset="0"/>
            </a:endParaRPr>
          </a:p>
          <a:p>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93362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092" y="1430033"/>
            <a:ext cx="8548254" cy="3903954"/>
          </a:xfrm>
          <a:prstGeom prst="rect">
            <a:avLst/>
          </a:prstGeom>
          <a:solidFill>
            <a:schemeClr val="bg2"/>
          </a:solidFill>
        </p:spPr>
        <p:txBody>
          <a:bodyPr wrap="square">
            <a:spAutoFit/>
          </a:bodyPr>
          <a:lstStyle/>
          <a:p>
            <a:pPr indent="449580" algn="just">
              <a:lnSpc>
                <a:spcPct val="150000"/>
              </a:lnSpc>
              <a:spcAft>
                <a:spcPts val="0"/>
              </a:spcAft>
            </a:pPr>
            <a:r>
              <a:rPr lang="x-none" sz="2400" dirty="0">
                <a:latin typeface="Times New Roman" panose="02020603050405020304" pitchFamily="18" charset="0"/>
                <a:ea typeface="Times New Roman" panose="02020603050405020304" pitchFamily="18" charset="0"/>
              </a:rPr>
              <a:t>Pentru timpul de prelucrare t = 1 min/cm</a:t>
            </a:r>
            <a:r>
              <a:rPr lang="x-none" sz="2400" baseline="30000" dirty="0">
                <a:latin typeface="Times New Roman" panose="02020603050405020304" pitchFamily="18" charset="0"/>
                <a:ea typeface="Times New Roman" panose="02020603050405020304" pitchFamily="18" charset="0"/>
              </a:rPr>
              <a:t>2</a:t>
            </a:r>
            <a:r>
              <a:rPr lang="x-none" sz="2400" dirty="0">
                <a:latin typeface="Times New Roman" panose="02020603050405020304" pitchFamily="18" charset="0"/>
                <a:ea typeface="Times New Roman" panose="02020603050405020304" pitchFamily="18" charset="0"/>
              </a:rPr>
              <a:t>, valoarea maximă a eroziunii grafitului alcătuieşte 1,1 mg, pentru timpul t = 2 min/cm</a:t>
            </a:r>
            <a:r>
              <a:rPr lang="x-none" sz="2400" baseline="30000" dirty="0">
                <a:latin typeface="Times New Roman" panose="02020603050405020304" pitchFamily="18" charset="0"/>
                <a:ea typeface="Times New Roman" panose="02020603050405020304" pitchFamily="18" charset="0"/>
              </a:rPr>
              <a:t>2</a:t>
            </a:r>
            <a:r>
              <a:rPr lang="x-none" sz="2400" dirty="0">
                <a:latin typeface="Times New Roman" panose="02020603050405020304" pitchFamily="18" charset="0"/>
                <a:ea typeface="Times New Roman" panose="02020603050405020304" pitchFamily="18" charset="0"/>
              </a:rPr>
              <a:t> – 4,1 mg şi pentru t = 3 min/cm</a:t>
            </a:r>
            <a:r>
              <a:rPr lang="x-none" sz="2400" baseline="30000" dirty="0">
                <a:latin typeface="Times New Roman" panose="02020603050405020304" pitchFamily="18" charset="0"/>
                <a:ea typeface="Times New Roman" panose="02020603050405020304" pitchFamily="18" charset="0"/>
              </a:rPr>
              <a:t>2</a:t>
            </a:r>
            <a:r>
              <a:rPr lang="x-none" sz="2400" dirty="0">
                <a:latin typeface="Times New Roman" panose="02020603050405020304" pitchFamily="18" charset="0"/>
                <a:ea typeface="Times New Roman" panose="02020603050405020304" pitchFamily="18" charset="0"/>
              </a:rPr>
              <a:t> – 8 mg (Fig. 3), adică cu cât timpul de prelucrare este mai mare cu atât, eroziunea grafitului este mai înaltă. În cazul regimului de prelucrare cu timpul de 3 min., eroziunea grafitului este de aproape 8 ori mai mare decât în cazul folosirii unui minut de prelucrare.</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20478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sz="1400" smtClean="0"/>
              <a:t>Fig.5.3. Surface morphology of cathode pyrolytic graphite made on electrode tool after the plasma EDI (electrical discharge in impulse) influence</a:t>
            </a:r>
            <a:r>
              <a:rPr lang="en-US" sz="1400" smtClean="0"/>
              <a:t/>
            </a:r>
            <a:br>
              <a:rPr lang="en-US" sz="1400" smtClean="0"/>
            </a:br>
            <a:endParaRPr lang="en-US" sz="1400" smtClean="0"/>
          </a:p>
        </p:txBody>
      </p:sp>
      <p:pic>
        <p:nvPicPr>
          <p:cNvPr id="6147" name="Рисунок 3" descr="N5_centru+11"/>
          <p:cNvPicPr>
            <a:picLocks noChangeAspect="1" noChangeArrowheads="1"/>
          </p:cNvPicPr>
          <p:nvPr/>
        </p:nvPicPr>
        <p:blipFill>
          <a:blip r:embed="rId2" cstate="email"/>
          <a:srcRect/>
          <a:stretch>
            <a:fillRect/>
          </a:stretch>
        </p:blipFill>
        <p:spPr bwMode="auto">
          <a:xfrm>
            <a:off x="2438400" y="1887538"/>
            <a:ext cx="4186238" cy="3082925"/>
          </a:xfrm>
          <a:prstGeom prst="rect">
            <a:avLst/>
          </a:prstGeom>
          <a:noFill/>
          <a:ln w="9525">
            <a:noFill/>
            <a:miter lim="800000"/>
            <a:headEnd/>
            <a:tailEnd/>
          </a:ln>
        </p:spPr>
      </p:pic>
      <p:sp>
        <p:nvSpPr>
          <p:cNvPr id="6148" name="Rectangle 1"/>
          <p:cNvSpPr>
            <a:spLocks noChangeArrowheads="1"/>
          </p:cNvSpPr>
          <p:nvPr/>
        </p:nvSpPr>
        <p:spPr bwMode="auto">
          <a:xfrm>
            <a:off x="0" y="5535613"/>
            <a:ext cx="9144000" cy="1016000"/>
          </a:xfrm>
          <a:prstGeom prst="rect">
            <a:avLst/>
          </a:prstGeom>
          <a:noFill/>
          <a:ln w="9525">
            <a:noFill/>
            <a:miter lim="800000"/>
            <a:headEnd/>
            <a:tailEnd/>
          </a:ln>
        </p:spPr>
        <p:txBody>
          <a:bodyPr anchor="ctr">
            <a:spAutoFit/>
          </a:bodyPr>
          <a:lstStyle/>
          <a:p>
            <a:pPr indent="449263" algn="just" eaLnBrk="0" hangingPunct="0"/>
            <a:r>
              <a:rPr lang="en-GB" sz="1200">
                <a:cs typeface="Times New Roman" pitchFamily="18" charset="0"/>
              </a:rPr>
              <a:t>At the SEM of pyrolytic graphite, investigated on the electrode tool, show the formation of macro formations (Fig 5.2) on their surface, assembled by the discovered nanostructures Fig. 5.3. This leads to the conclusion that a chain of specific erosion phenomena occurs.</a:t>
            </a:r>
            <a:endParaRPr lang="en-US" sz="800"/>
          </a:p>
          <a:p>
            <a:pPr indent="449263" algn="just" eaLnBrk="0" hangingPunct="0"/>
            <a:r>
              <a:rPr lang="en-GB" sz="1200">
                <a:cs typeface="Times New Roman" pitchFamily="18" charset="0"/>
              </a:rPr>
              <a:t>These phenomena are similar to cathode disintegration with the dissipation of the atoms and ions (nitrogen, oxygen, hydrogen and electrons, of course) of the working environment.</a:t>
            </a: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417638"/>
          </a:xfrm>
        </p:spPr>
        <p:style>
          <a:lnRef idx="1">
            <a:schemeClr val="accent5"/>
          </a:lnRef>
          <a:fillRef idx="2">
            <a:schemeClr val="accent5"/>
          </a:fillRef>
          <a:effectRef idx="1">
            <a:schemeClr val="accent5"/>
          </a:effectRef>
          <a:fontRef idx="minor">
            <a:schemeClr val="dk1"/>
          </a:fontRef>
        </p:style>
        <p:txBody>
          <a:bodyPr>
            <a:noAutofit/>
          </a:bodyPr>
          <a:lstStyle/>
          <a:p>
            <a:r>
              <a:rPr lang="en-US" sz="1800" dirty="0" smtClean="0"/>
              <a:t>The phase composition of oxide pellicles on samples of steel 45: </a:t>
            </a:r>
            <a:br>
              <a:rPr lang="en-US" sz="1800" dirty="0" smtClean="0"/>
            </a:br>
            <a:r>
              <a:rPr lang="ru-RU" sz="1800" dirty="0" smtClean="0"/>
              <a:t>а</a:t>
            </a:r>
            <a:r>
              <a:rPr lang="en-US" sz="1800" dirty="0" smtClean="0"/>
              <a:t> – total surface spectral composition; b – spectrum of oxygen on the surface: </a:t>
            </a:r>
            <a:br>
              <a:rPr lang="en-US" sz="1800" dirty="0" smtClean="0"/>
            </a:br>
            <a:r>
              <a:rPr lang="en-US" sz="1800" dirty="0" smtClean="0"/>
              <a:t>1 – total spectrum; 2 – </a:t>
            </a:r>
            <a:r>
              <a:rPr lang="ru-RU" sz="1800" dirty="0" smtClean="0"/>
              <a:t>ОН</a:t>
            </a:r>
            <a:r>
              <a:rPr lang="en-US" sz="1800" baseline="30000" dirty="0" smtClean="0"/>
              <a:t>- </a:t>
            </a:r>
            <a:r>
              <a:rPr lang="en-US" sz="1800" dirty="0" smtClean="0"/>
              <a:t>component; 3 – </a:t>
            </a:r>
            <a:r>
              <a:rPr lang="ru-RU" sz="1800" dirty="0" smtClean="0"/>
              <a:t>О</a:t>
            </a:r>
            <a:r>
              <a:rPr lang="en-US" sz="1800" baseline="30000" dirty="0" smtClean="0"/>
              <a:t>2-</a:t>
            </a:r>
            <a:r>
              <a:rPr lang="en-US" sz="1800" dirty="0" smtClean="0"/>
              <a:t> component; 4 – components of  </a:t>
            </a:r>
            <a:r>
              <a:rPr lang="ru-RU" sz="1800" dirty="0" smtClean="0"/>
              <a:t>О</a:t>
            </a:r>
            <a:r>
              <a:rPr lang="en-US" sz="1800" dirty="0" smtClean="0"/>
              <a:t>-</a:t>
            </a:r>
            <a:r>
              <a:rPr lang="ru-RU" sz="1800" dirty="0" smtClean="0"/>
              <a:t>С</a:t>
            </a:r>
            <a:r>
              <a:rPr lang="en-US" sz="1800" dirty="0" smtClean="0"/>
              <a:t> and </a:t>
            </a:r>
            <a:r>
              <a:rPr lang="ru-RU" sz="1800" dirty="0" smtClean="0"/>
              <a:t>О</a:t>
            </a:r>
            <a:r>
              <a:rPr lang="en-US" sz="1800" dirty="0" smtClean="0"/>
              <a:t>-</a:t>
            </a:r>
            <a:r>
              <a:rPr lang="ru-RU" sz="1800" dirty="0" smtClean="0"/>
              <a:t>С</a:t>
            </a:r>
            <a:r>
              <a:rPr lang="en-US" sz="1800" dirty="0" smtClean="0"/>
              <a:t>=</a:t>
            </a:r>
            <a:r>
              <a:rPr lang="ru-RU" sz="1800" dirty="0" smtClean="0"/>
              <a:t>О</a:t>
            </a:r>
            <a:r>
              <a:rPr lang="en-US" sz="1800" dirty="0" smtClean="0"/>
              <a:t> types</a:t>
            </a:r>
            <a:br>
              <a:rPr lang="en-US" sz="1800" dirty="0" smtClean="0"/>
            </a:br>
            <a:endParaRPr lang="en-US" sz="1800" dirty="0" smtClean="0"/>
          </a:p>
        </p:txBody>
      </p:sp>
      <p:pic>
        <p:nvPicPr>
          <p:cNvPr id="7171" name="Picture 3"/>
          <p:cNvPicPr>
            <a:picLocks noChangeAspect="1" noChangeArrowheads="1"/>
          </p:cNvPicPr>
          <p:nvPr/>
        </p:nvPicPr>
        <p:blipFill>
          <a:blip r:embed="rId2" cstate="email"/>
          <a:srcRect b="5020"/>
          <a:stretch>
            <a:fillRect/>
          </a:stretch>
        </p:blipFill>
        <p:spPr bwMode="auto">
          <a:xfrm>
            <a:off x="990600" y="1565275"/>
            <a:ext cx="6161088" cy="3463925"/>
          </a:xfrm>
          <a:prstGeom prst="rect">
            <a:avLst/>
          </a:prstGeom>
          <a:noFill/>
          <a:ln w="9525">
            <a:noFill/>
            <a:miter lim="800000"/>
            <a:headEnd/>
            <a:tailEnd/>
          </a:ln>
        </p:spPr>
      </p:pic>
      <p:sp>
        <p:nvSpPr>
          <p:cNvPr id="7172" name="Rectangle 1"/>
          <p:cNvSpPr>
            <a:spLocks noChangeArrowheads="1"/>
          </p:cNvSpPr>
          <p:nvPr/>
        </p:nvSpPr>
        <p:spPr bwMode="auto">
          <a:xfrm>
            <a:off x="0" y="5535613"/>
            <a:ext cx="9144000" cy="461962"/>
          </a:xfrm>
          <a:prstGeom prst="rect">
            <a:avLst/>
          </a:prstGeom>
          <a:noFill/>
          <a:ln w="9525">
            <a:noFill/>
            <a:miter lim="800000"/>
            <a:headEnd/>
            <a:tailEnd/>
          </a:ln>
        </p:spPr>
        <p:txBody>
          <a:bodyPr anchor="ctr">
            <a:spAutoFit/>
          </a:bodyPr>
          <a:lstStyle/>
          <a:p>
            <a:pPr indent="450850" algn="just" eaLnBrk="0" hangingPunct="0">
              <a:tabLst>
                <a:tab pos="450850" algn="l"/>
                <a:tab pos="685800" algn="l"/>
                <a:tab pos="800100" algn="l"/>
              </a:tabLst>
            </a:pPr>
            <a:r>
              <a:rPr lang="en-US" sz="1200">
                <a:cs typeface="Times New Roman" pitchFamily="18" charset="0"/>
              </a:rPr>
              <a:t>The presence of phases that contain groups of –OH, -O-C and O-C=O types is possible for 3D structures formation and especially for single wall nanotubes (SWNT) [26] at iron atoms presence [25].</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609600"/>
          </a:xfrm>
        </p:spPr>
        <p:txBody>
          <a:bodyPr>
            <a:normAutofit fontScale="90000"/>
          </a:bodyPr>
          <a:lstStyle/>
          <a:p>
            <a:r>
              <a:rPr lang="en-US" sz="2000" b="1" smtClean="0"/>
              <a:t>TGA tests on reference samples</a:t>
            </a:r>
            <a:r>
              <a:rPr lang="en-US" sz="2000" smtClean="0"/>
              <a:t/>
            </a:r>
            <a:br>
              <a:rPr lang="en-US" sz="2000" smtClean="0"/>
            </a:br>
            <a:endParaRPr lang="en-US" sz="2000" smtClean="0"/>
          </a:p>
        </p:txBody>
      </p:sp>
      <p:pic>
        <p:nvPicPr>
          <p:cNvPr id="8195" name="Picture 3"/>
          <p:cNvPicPr>
            <a:picLocks noChangeAspect="1" noChangeArrowheads="1"/>
          </p:cNvPicPr>
          <p:nvPr/>
        </p:nvPicPr>
        <p:blipFill>
          <a:blip r:embed="rId2" cstate="email"/>
          <a:srcRect/>
          <a:stretch>
            <a:fillRect/>
          </a:stretch>
        </p:blipFill>
        <p:spPr bwMode="auto">
          <a:xfrm>
            <a:off x="1374775" y="381000"/>
            <a:ext cx="6394450" cy="3124200"/>
          </a:xfrm>
          <a:prstGeom prst="rect">
            <a:avLst/>
          </a:prstGeom>
          <a:noFill/>
          <a:ln w="9525">
            <a:noFill/>
            <a:miter lim="800000"/>
            <a:headEnd/>
            <a:tailEnd/>
          </a:ln>
        </p:spPr>
      </p:pic>
      <p:sp>
        <p:nvSpPr>
          <p:cNvPr id="8196" name="Rectangle 4"/>
          <p:cNvSpPr>
            <a:spLocks noChangeArrowheads="1"/>
          </p:cNvSpPr>
          <p:nvPr/>
        </p:nvSpPr>
        <p:spPr bwMode="auto">
          <a:xfrm>
            <a:off x="838200" y="3505200"/>
            <a:ext cx="8001000" cy="369888"/>
          </a:xfrm>
          <a:prstGeom prst="rect">
            <a:avLst/>
          </a:prstGeom>
          <a:noFill/>
          <a:ln w="9525">
            <a:noFill/>
            <a:miter lim="800000"/>
            <a:headEnd/>
            <a:tailEnd/>
          </a:ln>
        </p:spPr>
        <p:txBody>
          <a:bodyPr>
            <a:spAutoFit/>
          </a:bodyPr>
          <a:lstStyle/>
          <a:p>
            <a:r>
              <a:rPr lang="en-US"/>
              <a:t>TGA curve corresponding to pure graphite reference sample.</a:t>
            </a:r>
          </a:p>
        </p:txBody>
      </p:sp>
      <p:pic>
        <p:nvPicPr>
          <p:cNvPr id="8197" name="Picture 5"/>
          <p:cNvPicPr>
            <a:picLocks noChangeAspect="1" noChangeArrowheads="1"/>
          </p:cNvPicPr>
          <p:nvPr/>
        </p:nvPicPr>
        <p:blipFill>
          <a:blip r:embed="rId3" cstate="email"/>
          <a:srcRect/>
          <a:stretch>
            <a:fillRect/>
          </a:stretch>
        </p:blipFill>
        <p:spPr bwMode="auto">
          <a:xfrm>
            <a:off x="1428750" y="3886200"/>
            <a:ext cx="6286500" cy="2286000"/>
          </a:xfrm>
          <a:prstGeom prst="rect">
            <a:avLst/>
          </a:prstGeom>
          <a:noFill/>
          <a:ln w="9525">
            <a:noFill/>
            <a:miter lim="800000"/>
            <a:headEnd/>
            <a:tailEnd/>
          </a:ln>
        </p:spPr>
      </p:pic>
      <p:sp>
        <p:nvSpPr>
          <p:cNvPr id="8198" name="Rectangle 1"/>
          <p:cNvSpPr>
            <a:spLocks noChangeArrowheads="1"/>
          </p:cNvSpPr>
          <p:nvPr/>
        </p:nvSpPr>
        <p:spPr bwMode="auto">
          <a:xfrm>
            <a:off x="0" y="6273800"/>
            <a:ext cx="9144000" cy="277813"/>
          </a:xfrm>
          <a:prstGeom prst="rect">
            <a:avLst/>
          </a:prstGeom>
          <a:noFill/>
          <a:ln w="9525">
            <a:noFill/>
            <a:miter lim="800000"/>
            <a:headEnd/>
            <a:tailEnd/>
          </a:ln>
        </p:spPr>
        <p:txBody>
          <a:bodyPr anchor="ctr">
            <a:spAutoFit/>
          </a:bodyPr>
          <a:lstStyle/>
          <a:p>
            <a:pPr algn="just" eaLnBrk="0" hangingPunct="0"/>
            <a:r>
              <a:rPr lang="en-US" sz="1200">
                <a:cs typeface="Times New Roman" pitchFamily="18" charset="0"/>
              </a:rPr>
              <a:t>TGA curve corresponding to 10/1,5/600/250 sample</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Описание: Shrink.jpg (7574 bytes)"/>
          <p:cNvPicPr>
            <a:picLocks noChangeAspect="1" noChangeArrowheads="1"/>
          </p:cNvPicPr>
          <p:nvPr/>
        </p:nvPicPr>
        <p:blipFill>
          <a:blip r:embed="rId2" cstate="email"/>
          <a:srcRect/>
          <a:stretch>
            <a:fillRect/>
          </a:stretch>
        </p:blipFill>
        <p:spPr bwMode="auto">
          <a:xfrm>
            <a:off x="250825" y="2143125"/>
            <a:ext cx="3384550" cy="3260725"/>
          </a:xfrm>
          <a:prstGeom prst="rect">
            <a:avLst/>
          </a:prstGeom>
          <a:noFill/>
          <a:ln w="9525">
            <a:noFill/>
            <a:miter lim="800000"/>
            <a:headEnd/>
            <a:tailEnd/>
          </a:ln>
        </p:spPr>
      </p:pic>
      <p:pic>
        <p:nvPicPr>
          <p:cNvPr id="9219" name="Рисунок 1" descr="Описание: C:\Users\User\Desktop\111.jpg"/>
          <p:cNvPicPr>
            <a:picLocks noChangeAspect="1" noChangeArrowheads="1"/>
          </p:cNvPicPr>
          <p:nvPr/>
        </p:nvPicPr>
        <p:blipFill>
          <a:blip r:embed="rId3" cstate="email"/>
          <a:srcRect/>
          <a:stretch>
            <a:fillRect/>
          </a:stretch>
        </p:blipFill>
        <p:spPr bwMode="auto">
          <a:xfrm>
            <a:off x="3851275" y="2143125"/>
            <a:ext cx="4910138" cy="3260725"/>
          </a:xfrm>
          <a:prstGeom prst="rect">
            <a:avLst/>
          </a:prstGeom>
          <a:noFill/>
          <a:ln w="9525">
            <a:noFill/>
            <a:miter lim="800000"/>
            <a:headEnd/>
            <a:tailEnd/>
          </a:ln>
        </p:spPr>
      </p:pic>
      <p:sp>
        <p:nvSpPr>
          <p:cNvPr id="9220" name="Rectangle 3"/>
          <p:cNvSpPr>
            <a:spLocks noChangeArrowheads="1"/>
          </p:cNvSpPr>
          <p:nvPr/>
        </p:nvSpPr>
        <p:spPr bwMode="auto">
          <a:xfrm>
            <a:off x="0" y="146050"/>
            <a:ext cx="9144000" cy="1570038"/>
          </a:xfrm>
          <a:prstGeom prst="rect">
            <a:avLst/>
          </a:prstGeom>
          <a:noFill/>
          <a:ln w="9525">
            <a:noFill/>
            <a:miter lim="800000"/>
            <a:headEnd/>
            <a:tailEnd/>
          </a:ln>
        </p:spPr>
        <p:txBody>
          <a:bodyPr anchor="ctr">
            <a:spAutoFit/>
          </a:bodyPr>
          <a:lstStyle/>
          <a:p>
            <a:pPr algn="ctr"/>
            <a:r>
              <a:rPr lang="en-US" sz="2400"/>
              <a:t>The graphical presentation of 3D structures</a:t>
            </a:r>
            <a:r>
              <a:rPr lang="ro-RO" sz="2400" b="1">
                <a:latin typeface="Times New Roman" pitchFamily="18" charset="0"/>
                <a:ea typeface="Calibri" pitchFamily="34" charset="0"/>
                <a:cs typeface="Times New Roman" pitchFamily="18" charset="0"/>
              </a:rPr>
              <a:t>: </a:t>
            </a:r>
            <a:endParaRPr lang="en-US" sz="2400" b="1">
              <a:latin typeface="Times New Roman" pitchFamily="18" charset="0"/>
              <a:ea typeface="Calibri" pitchFamily="34" charset="0"/>
              <a:cs typeface="Times New Roman" pitchFamily="18" charset="0"/>
            </a:endParaRPr>
          </a:p>
          <a:p>
            <a:pPr algn="ctr"/>
            <a:r>
              <a:rPr lang="ro-RO" sz="2400">
                <a:latin typeface="Times New Roman" pitchFamily="18" charset="0"/>
                <a:ea typeface="Calibri" pitchFamily="34" charset="0"/>
                <a:cs typeface="Times New Roman" pitchFamily="18" charset="0"/>
              </a:rPr>
              <a:t>a )</a:t>
            </a:r>
            <a:r>
              <a:rPr lang="en-US" sz="2400"/>
              <a:t>- fullerenes with absorbed nitrogen;</a:t>
            </a:r>
            <a:br>
              <a:rPr lang="en-US" sz="2400"/>
            </a:br>
            <a:r>
              <a:rPr lang="ro-RO" sz="2400"/>
              <a:t> b)</a:t>
            </a:r>
            <a:r>
              <a:rPr lang="en-US" sz="2400"/>
              <a:t>- carbon nanotubes with adsorbed OH-, O-C and O-C = O</a:t>
            </a:r>
            <a:r>
              <a:rPr lang="ro-RO" sz="2400">
                <a:latin typeface="Times New Roman" pitchFamily="18" charset="0"/>
                <a:cs typeface="Calibri" pitchFamily="34" charset="0"/>
              </a:rPr>
              <a:t>; </a:t>
            </a:r>
            <a:endParaRPr lang="ru-RU" sz="2400">
              <a:latin typeface="Times New Roman" pitchFamily="18" charset="0"/>
              <a:cs typeface="Calibri" pitchFamily="34" charset="0"/>
            </a:endParaRPr>
          </a:p>
          <a:p>
            <a:pPr algn="ctr"/>
            <a:endParaRPr lang="en-US" sz="2400">
              <a:latin typeface="Times New Roman" pitchFamily="18" charset="0"/>
              <a:cs typeface="Calibri" pitchFamily="34" charset="0"/>
            </a:endParaRPr>
          </a:p>
        </p:txBody>
      </p:sp>
      <p:sp>
        <p:nvSpPr>
          <p:cNvPr id="9221" name="Rectangle 4"/>
          <p:cNvSpPr>
            <a:spLocks noChangeArrowheads="1"/>
          </p:cNvSpPr>
          <p:nvPr/>
        </p:nvSpPr>
        <p:spPr bwMode="auto">
          <a:xfrm>
            <a:off x="0" y="2559050"/>
            <a:ext cx="9144000" cy="0"/>
          </a:xfrm>
          <a:prstGeom prst="rect">
            <a:avLst/>
          </a:prstGeom>
          <a:noFill/>
          <a:ln w="9525">
            <a:noFill/>
            <a:miter lim="800000"/>
            <a:headEnd/>
            <a:tailEnd/>
          </a:ln>
        </p:spPr>
        <p:txBody>
          <a:bodyPr wrap="none" anchor="ctr">
            <a:spAutoFit/>
          </a:bodyPr>
          <a:lstStyle/>
          <a:p>
            <a:endParaRPr lang="en-US"/>
          </a:p>
        </p:txBody>
      </p:sp>
      <p:sp>
        <p:nvSpPr>
          <p:cNvPr id="9222" name="Rectangle 5"/>
          <p:cNvSpPr>
            <a:spLocks noChangeArrowheads="1"/>
          </p:cNvSpPr>
          <p:nvPr/>
        </p:nvSpPr>
        <p:spPr bwMode="auto">
          <a:xfrm>
            <a:off x="1476375" y="5487988"/>
            <a:ext cx="5057775" cy="461962"/>
          </a:xfrm>
          <a:prstGeom prst="rect">
            <a:avLst/>
          </a:prstGeom>
          <a:noFill/>
          <a:ln w="9525">
            <a:noFill/>
            <a:miter lim="800000"/>
            <a:headEnd/>
            <a:tailEnd/>
          </a:ln>
        </p:spPr>
        <p:txBody>
          <a:bodyPr wrap="none" anchor="ctr">
            <a:spAutoFit/>
          </a:bodyPr>
          <a:lstStyle/>
          <a:p>
            <a:pPr indent="449263"/>
            <a:r>
              <a:rPr lang="en-US" sz="2400">
                <a:latin typeface="Times New Roman" pitchFamily="18" charset="0"/>
                <a:ea typeface="Calibri" pitchFamily="34" charset="0"/>
                <a:cs typeface="Times New Roman" pitchFamily="18" charset="0"/>
              </a:rPr>
              <a:t>a)					b)</a:t>
            </a:r>
            <a:endParaRPr lang="en-US" sz="240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5085" y="2103437"/>
            <a:ext cx="8026401" cy="1325563"/>
          </a:xfrm>
          <a:solidFill>
            <a:schemeClr val="accent3">
              <a:lumMod val="60000"/>
              <a:lumOff val="40000"/>
            </a:schemeClr>
          </a:solidFill>
        </p:spPr>
        <p:txBody>
          <a:bodyPr>
            <a:normAutofit/>
          </a:bodyPr>
          <a:lstStyle/>
          <a:p>
            <a:pPr lvl="0" algn="ctr"/>
            <a:r>
              <a:rPr lang="fr-CA" sz="4000" b="1" dirty="0" err="1">
                <a:latin typeface="Times New Roman" panose="02020603050405020304" pitchFamily="18" charset="0"/>
                <a:cs typeface="Times New Roman" panose="02020603050405020304" pitchFamily="18" charset="0"/>
              </a:rPr>
              <a:t>Publicaţii</a:t>
            </a:r>
            <a:r>
              <a:rPr lang="fr-CA" sz="4000" b="1" dirty="0">
                <a:latin typeface="Times New Roman" panose="02020603050405020304" pitchFamily="18" charset="0"/>
                <a:cs typeface="Times New Roman" panose="02020603050405020304" pitchFamily="18" charset="0"/>
              </a:rPr>
              <a:t> </a:t>
            </a:r>
            <a:r>
              <a:rPr lang="fr-CA" sz="4000" b="1" dirty="0" err="1">
                <a:latin typeface="Times New Roman" panose="02020603050405020304" pitchFamily="18" charset="0"/>
                <a:cs typeface="Times New Roman" panose="02020603050405020304" pitchFamily="18" charset="0"/>
              </a:rPr>
              <a:t>ştiinţifice</a:t>
            </a:r>
            <a:r>
              <a:rPr lang="fr-CA" sz="4000" b="1" dirty="0">
                <a:latin typeface="Times New Roman" panose="02020603050405020304" pitchFamily="18" charset="0"/>
                <a:cs typeface="Times New Roman" panose="02020603050405020304" pitchFamily="18" charset="0"/>
              </a:rPr>
              <a:t> (lista), </a:t>
            </a:r>
            <a:r>
              <a:rPr lang="fr-CA" sz="4000" b="1" dirty="0" err="1">
                <a:latin typeface="Times New Roman" panose="02020603050405020304" pitchFamily="18" charset="0"/>
                <a:cs typeface="Times New Roman" panose="02020603050405020304" pitchFamily="18" charset="0"/>
              </a:rPr>
              <a:t>brevete</a:t>
            </a:r>
            <a:r>
              <a:rPr lang="fr-CA" sz="4000" b="1" dirty="0">
                <a:latin typeface="Times New Roman" panose="02020603050405020304" pitchFamily="18" charset="0"/>
                <a:cs typeface="Times New Roman" panose="02020603050405020304" pitchFamily="18" charset="0"/>
              </a:rPr>
              <a:t>, </a:t>
            </a:r>
            <a:r>
              <a:rPr lang="fr-CA" sz="4000" b="1" dirty="0" err="1">
                <a:latin typeface="Times New Roman" panose="02020603050405020304" pitchFamily="18" charset="0"/>
                <a:cs typeface="Times New Roman" panose="02020603050405020304" pitchFamily="18" charset="0"/>
              </a:rPr>
              <a:t>medalii</a:t>
            </a:r>
            <a:r>
              <a:rPr lang="fr-CA" sz="4000" b="1" dirty="0">
                <a:latin typeface="Times New Roman" panose="02020603050405020304" pitchFamily="18" charset="0"/>
                <a:cs typeface="Times New Roman" panose="02020603050405020304" pitchFamily="18" charset="0"/>
              </a:rPr>
              <a:t>, etc.;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72430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794" y="1353321"/>
            <a:ext cx="8761242" cy="5170646"/>
          </a:xfrm>
          <a:prstGeom prst="rect">
            <a:avLst/>
          </a:prstGeom>
          <a:solidFill>
            <a:schemeClr val="bg2"/>
          </a:solidFill>
        </p:spPr>
        <p:txBody>
          <a:bodyPr wrap="square">
            <a:spAutoFit/>
          </a:bodyPr>
          <a:lstStyle/>
          <a:p>
            <a:pPr algn="just"/>
            <a:r>
              <a:rPr lang="ro-RO" sz="2200" dirty="0" smtClean="0">
                <a:latin typeface="Times New Roman" panose="02020603050405020304" pitchFamily="18" charset="0"/>
                <a:ea typeface="Times New Roman" panose="02020603050405020304" pitchFamily="18" charset="0"/>
              </a:rPr>
              <a:t>1. Laurentiu </a:t>
            </a:r>
            <a:r>
              <a:rPr lang="ro-RO" sz="2200" dirty="0">
                <a:latin typeface="Times New Roman" panose="02020603050405020304" pitchFamily="18" charset="0"/>
                <a:ea typeface="Times New Roman" panose="02020603050405020304" pitchFamily="18" charset="0"/>
              </a:rPr>
              <a:t>Marin; Pavel Topala; Petru Stoicev; Vitalie Besliu; Alexandr Ojegov; Natalia Pînzaru; Dorin Guzgan; Andrei Platon. Influenta parametrilor tehnologici – tensinune, cantitate de electricitate </a:t>
            </a:r>
            <a:r>
              <a:rPr lang="ro-RO" sz="2200" dirty="0" smtClean="0">
                <a:latin typeface="Times New Roman" panose="02020603050405020304" pitchFamily="18" charset="0"/>
                <a:ea typeface="Times New Roman" panose="02020603050405020304" pitchFamily="18" charset="0"/>
              </a:rPr>
              <a:t>– la </a:t>
            </a:r>
            <a:r>
              <a:rPr lang="ro-RO" sz="2200" dirty="0">
                <a:latin typeface="Times New Roman" panose="02020603050405020304" pitchFamily="18" charset="0"/>
                <a:ea typeface="Times New Roman" panose="02020603050405020304" pitchFamily="18" charset="0"/>
              </a:rPr>
              <a:t>generarea formatiunilor spatiale alcatuite din atomi de carbon de tipul fulerenelor, la aplicarea descarcarilor electrice in impuls. Revista Meridian Ingineresc nr. 1 (64). </a:t>
            </a:r>
            <a:r>
              <a:rPr lang="ro-RO" sz="2200" dirty="0" smtClean="0">
                <a:latin typeface="Times New Roman" panose="02020603050405020304" pitchFamily="18" charset="0"/>
                <a:ea typeface="Times New Roman" panose="02020603050405020304" pitchFamily="18" charset="0"/>
              </a:rPr>
              <a:t>Editura </a:t>
            </a:r>
            <a:r>
              <a:rPr lang="ro-RO" sz="2200" dirty="0">
                <a:latin typeface="Times New Roman" panose="02020603050405020304" pitchFamily="18" charset="0"/>
                <a:ea typeface="Times New Roman" panose="02020603050405020304" pitchFamily="18" charset="0"/>
              </a:rPr>
              <a:t>Tehnica UTM. 2017. p. 30-35. ISSN 1683-853X</a:t>
            </a:r>
            <a:r>
              <a:rPr lang="ro-RO" sz="2200" dirty="0" smtClean="0">
                <a:latin typeface="Times New Roman" panose="02020603050405020304" pitchFamily="18" charset="0"/>
                <a:ea typeface="Times New Roman" panose="02020603050405020304" pitchFamily="18" charset="0"/>
              </a:rPr>
              <a:t>.</a:t>
            </a:r>
          </a:p>
          <a:p>
            <a:pPr algn="just"/>
            <a:r>
              <a:rPr lang="x-none" sz="2200" dirty="0" smtClean="0">
                <a:latin typeface="Times New Roman" panose="02020603050405020304" pitchFamily="18" charset="0"/>
                <a:ea typeface="Times New Roman" panose="02020603050405020304" pitchFamily="18" charset="0"/>
              </a:rPr>
              <a:t>2. </a:t>
            </a:r>
            <a:r>
              <a:rPr lang="en-US" sz="2200" dirty="0" smtClean="0">
                <a:latin typeface="Times New Roman" panose="02020603050405020304" pitchFamily="18" charset="0"/>
                <a:ea typeface="Times New Roman" panose="02020603050405020304" pitchFamily="18" charset="0"/>
              </a:rPr>
              <a:t>Natalia </a:t>
            </a:r>
            <a:r>
              <a:rPr lang="en-US" sz="2200" dirty="0" err="1">
                <a:latin typeface="Times New Roman" panose="02020603050405020304" pitchFamily="18" charset="0"/>
                <a:ea typeface="Times New Roman" panose="02020603050405020304" pitchFamily="18" charset="0"/>
              </a:rPr>
              <a:t>Pînzaru</a:t>
            </a:r>
            <a:r>
              <a:rPr lang="en-US" sz="2200" dirty="0">
                <a:latin typeface="Times New Roman" panose="02020603050405020304" pitchFamily="18" charset="0"/>
                <a:ea typeface="Times New Roman" panose="02020603050405020304" pitchFamily="18" charset="0"/>
              </a:rPr>
              <a:t>. Experimental investigations on the durability of tool-electrodes applied at the surface processing by pulsed electrical discharge. </a:t>
            </a:r>
            <a:r>
              <a:rPr lang="en-US" sz="2200" dirty="0" err="1">
                <a:latin typeface="Times New Roman" panose="02020603050405020304" pitchFamily="18" charset="0"/>
                <a:ea typeface="Times New Roman" panose="02020603050405020304" pitchFamily="18" charset="0"/>
              </a:rPr>
              <a:t>Internațional</a:t>
            </a:r>
            <a:r>
              <a:rPr lang="en-US" sz="2200" dirty="0">
                <a:latin typeface="Times New Roman" panose="02020603050405020304" pitchFamily="18" charset="0"/>
                <a:ea typeface="Times New Roman" panose="02020603050405020304" pitchFamily="18" charset="0"/>
              </a:rPr>
              <a:t> Journal of Modern Manufacturing Technologies. Vol. IX, No. 2 / 2017. ISSN 2067-3604</a:t>
            </a:r>
            <a:r>
              <a:rPr lang="en-US" sz="2200" dirty="0" smtClean="0">
                <a:latin typeface="Times New Roman" panose="02020603050405020304" pitchFamily="18" charset="0"/>
                <a:ea typeface="Times New Roman" panose="02020603050405020304" pitchFamily="18" charset="0"/>
              </a:rPr>
              <a:t>.</a:t>
            </a:r>
            <a:endParaRPr lang="x-none" sz="2200" dirty="0" smtClean="0">
              <a:latin typeface="Times New Roman" panose="02020603050405020304" pitchFamily="18" charset="0"/>
              <a:ea typeface="Times New Roman" panose="02020603050405020304" pitchFamily="18" charset="0"/>
            </a:endParaRPr>
          </a:p>
          <a:p>
            <a:pPr algn="just"/>
            <a:r>
              <a:rPr lang="x-none" sz="2200" dirty="0" smtClean="0">
                <a:latin typeface="Times New Roman" panose="02020603050405020304" pitchFamily="18" charset="0"/>
                <a:ea typeface="Times New Roman" panose="02020603050405020304" pitchFamily="18" charset="0"/>
              </a:rPr>
              <a:t>3. </a:t>
            </a:r>
            <a:r>
              <a:rPr lang="en-US" sz="2200" dirty="0" err="1" smtClean="0">
                <a:latin typeface="Times New Roman" panose="02020603050405020304" pitchFamily="18" charset="0"/>
                <a:ea typeface="Times New Roman" panose="02020603050405020304" pitchFamily="18" charset="0"/>
              </a:rPr>
              <a:t>Garbuz</a:t>
            </a:r>
            <a:r>
              <a:rPr lang="en-US" sz="2200" dirty="0" smtClean="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Veronica, </a:t>
            </a:r>
            <a:r>
              <a:rPr lang="en-US" sz="2200" dirty="0" err="1">
                <a:latin typeface="Times New Roman" panose="02020603050405020304" pitchFamily="18" charset="0"/>
                <a:ea typeface="Times New Roman" panose="02020603050405020304" pitchFamily="18" charset="0"/>
              </a:rPr>
              <a:t>Topala</a:t>
            </a:r>
            <a:r>
              <a:rPr lang="en-US" sz="2200" dirty="0">
                <a:latin typeface="Times New Roman" panose="02020603050405020304" pitchFamily="18" charset="0"/>
                <a:ea typeface="Times New Roman" panose="02020603050405020304" pitchFamily="18" charset="0"/>
              </a:rPr>
              <a:t> </a:t>
            </a:r>
            <a:r>
              <a:rPr lang="en-US" sz="2200" dirty="0" smtClean="0">
                <a:latin typeface="Times New Roman" panose="02020603050405020304" pitchFamily="18" charset="0"/>
                <a:ea typeface="Times New Roman" panose="02020603050405020304" pitchFamily="18" charset="0"/>
              </a:rPr>
              <a:t>Pavel</a:t>
            </a:r>
            <a:r>
              <a:rPr lang="x-none" sz="2200" dirty="0" smtClean="0">
                <a:latin typeface="Times New Roman" panose="02020603050405020304" pitchFamily="18" charset="0"/>
                <a:ea typeface="Times New Roman" panose="02020603050405020304" pitchFamily="18" charset="0"/>
              </a:rPr>
              <a:t>.</a:t>
            </a:r>
            <a:r>
              <a:rPr lang="en-US" sz="2200" dirty="0" smtClean="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Economic Mechanisms of Influence on the Development of Human Capital Trained in Research, International Journal of Modern Manufacturing Technologies, </a:t>
            </a:r>
            <a:r>
              <a:rPr lang="en-US" sz="2200" dirty="0" smtClean="0">
                <a:latin typeface="Times New Roman" panose="02020603050405020304" pitchFamily="18" charset="0"/>
                <a:ea typeface="Times New Roman" panose="02020603050405020304" pitchFamily="18" charset="0"/>
              </a:rPr>
              <a:t>Romania </a:t>
            </a:r>
            <a:r>
              <a:rPr lang="x-none" sz="2200" dirty="0" smtClean="0">
                <a:latin typeface="Times New Roman" panose="02020603050405020304" pitchFamily="18" charset="0"/>
                <a:ea typeface="Times New Roman" panose="02020603050405020304" pitchFamily="18" charset="0"/>
              </a:rPr>
              <a:t>(</a:t>
            </a:r>
            <a:r>
              <a:rPr lang="en-US" sz="2200" dirty="0" err="1" smtClean="0">
                <a:latin typeface="Times New Roman" panose="02020603050405020304" pitchFamily="18" charset="0"/>
                <a:ea typeface="Times New Roman" panose="02020603050405020304" pitchFamily="18" charset="0"/>
              </a:rPr>
              <a:t>indexată</a:t>
            </a:r>
            <a:r>
              <a:rPr lang="en-US" sz="2200" dirty="0" smtClean="0">
                <a:latin typeface="Times New Roman" panose="02020603050405020304" pitchFamily="18" charset="0"/>
                <a:ea typeface="Times New Roman" panose="02020603050405020304" pitchFamily="18" charset="0"/>
              </a:rPr>
              <a:t> SCOPUS</a:t>
            </a:r>
            <a:r>
              <a:rPr lang="x-none" sz="2200" dirty="0" smtClean="0">
                <a:latin typeface="Times New Roman" panose="02020603050405020304" pitchFamily="18" charset="0"/>
                <a:ea typeface="Times New Roman" panose="02020603050405020304" pitchFamily="18" charset="0"/>
              </a:rPr>
              <a:t>)</a:t>
            </a:r>
            <a:r>
              <a:rPr lang="en-US" sz="2200" dirty="0" smtClean="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Vol. IX, No. 1 / 2017, p. 25-34, (0,78 c.a.), ISSN </a:t>
            </a:r>
            <a:r>
              <a:rPr lang="en-US" sz="2200" dirty="0" smtClean="0">
                <a:latin typeface="Times New Roman" panose="02020603050405020304" pitchFamily="18" charset="0"/>
                <a:ea typeface="Times New Roman" panose="02020603050405020304" pitchFamily="18" charset="0"/>
              </a:rPr>
              <a:t>2067-3604</a:t>
            </a:r>
            <a:r>
              <a:rPr lang="x-none" sz="2200" dirty="0" smtClean="0">
                <a:latin typeface="Times New Roman" panose="02020603050405020304" pitchFamily="18" charset="0"/>
                <a:ea typeface="Times New Roman" panose="02020603050405020304" pitchFamily="18" charset="0"/>
              </a:rPr>
              <a:t>.</a:t>
            </a:r>
            <a:r>
              <a:rPr lang="en-US" sz="2200" dirty="0" smtClean="0">
                <a:latin typeface="Times New Roman" panose="02020603050405020304" pitchFamily="18" charset="0"/>
                <a:ea typeface="Times New Roman" panose="02020603050405020304" pitchFamily="18" charset="0"/>
              </a:rPr>
              <a:t> </a:t>
            </a:r>
            <a:r>
              <a:rPr lang="x-none" sz="2200" dirty="0" err="1" smtClean="0">
                <a:latin typeface="Times New Roman" panose="02020603050405020304" pitchFamily="18" charset="0"/>
                <a:ea typeface="Times New Roman" panose="02020603050405020304" pitchFamily="18" charset="0"/>
              </a:rPr>
              <a:t>D</a:t>
            </a:r>
            <a:r>
              <a:rPr lang="en-US" sz="2200" dirty="0" err="1" smtClean="0">
                <a:latin typeface="Times New Roman" panose="02020603050405020304" pitchFamily="18" charset="0"/>
                <a:ea typeface="Times New Roman" panose="02020603050405020304" pitchFamily="18" charset="0"/>
              </a:rPr>
              <a:t>isponibil</a:t>
            </a:r>
            <a:r>
              <a:rPr lang="en-US" sz="2200" dirty="0" smtClean="0">
                <a:latin typeface="Times New Roman" panose="02020603050405020304" pitchFamily="18" charset="0"/>
                <a:ea typeface="Times New Roman" panose="02020603050405020304" pitchFamily="18" charset="0"/>
              </a:rPr>
              <a:t> </a:t>
            </a:r>
            <a:r>
              <a:rPr lang="en-US" sz="2200" dirty="0">
                <a:latin typeface="Times New Roman" panose="02020603050405020304" pitchFamily="18" charset="0"/>
                <a:ea typeface="Times New Roman" panose="02020603050405020304" pitchFamily="18" charset="0"/>
              </a:rPr>
              <a:t>la </a:t>
            </a:r>
            <a:r>
              <a:rPr lang="en-US" sz="2200" u="sng" dirty="0">
                <a:latin typeface="Times New Roman" panose="02020603050405020304" pitchFamily="18" charset="0"/>
                <a:ea typeface="Times New Roman" panose="02020603050405020304" pitchFamily="18" charset="0"/>
              </a:rPr>
              <a:t>http://www.ijmmt.ro/vol9no12017/04_Veronica_Garbuz.pdf</a:t>
            </a:r>
            <a:r>
              <a:rPr lang="en-US" sz="2200" dirty="0">
                <a:latin typeface="Times New Roman" panose="02020603050405020304" pitchFamily="18" charset="0"/>
                <a:ea typeface="Times New Roman" panose="02020603050405020304" pitchFamily="18" charset="0"/>
              </a:rPr>
              <a:t>.</a:t>
            </a:r>
          </a:p>
        </p:txBody>
      </p:sp>
      <p:sp>
        <p:nvSpPr>
          <p:cNvPr id="2" name="Rectangle 1"/>
          <p:cNvSpPr/>
          <p:nvPr/>
        </p:nvSpPr>
        <p:spPr>
          <a:xfrm>
            <a:off x="2549236" y="387927"/>
            <a:ext cx="4031673" cy="646331"/>
          </a:xfrm>
          <a:prstGeom prst="rect">
            <a:avLst/>
          </a:prstGeom>
          <a:solidFill>
            <a:schemeClr val="accent6">
              <a:lumMod val="60000"/>
              <a:lumOff val="40000"/>
            </a:schemeClr>
          </a:solidFill>
        </p:spPr>
        <p:txBody>
          <a:bodyPr wrap="square">
            <a:spAutoFit/>
          </a:bodyPr>
          <a:lstStyle/>
          <a:p>
            <a:pPr algn="ctr"/>
            <a:r>
              <a:rPr lang="ro-RO" sz="3600" b="1" dirty="0">
                <a:latin typeface="Times New Roman" panose="02020603050405020304" pitchFamily="18" charset="0"/>
                <a:ea typeface="Times New Roman" panose="02020603050405020304" pitchFamily="18" charset="0"/>
              </a:rPr>
              <a:t>Articole publicate:</a:t>
            </a:r>
            <a:endParaRPr lang="en-US" sz="3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79496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345" y="251788"/>
            <a:ext cx="8340437" cy="584775"/>
          </a:xfrm>
          <a:prstGeom prst="rect">
            <a:avLst/>
          </a:prstGeom>
          <a:solidFill>
            <a:schemeClr val="accent6">
              <a:lumMod val="60000"/>
              <a:lumOff val="40000"/>
            </a:schemeClr>
          </a:solidFill>
        </p:spPr>
        <p:txBody>
          <a:bodyPr wrap="square">
            <a:spAutoFit/>
          </a:bodyPr>
          <a:lstStyle/>
          <a:p>
            <a:pPr algn="ctr"/>
            <a:r>
              <a:rPr lang="x-none" sz="3200" b="1" dirty="0">
                <a:solidFill>
                  <a:srgbClr val="000000"/>
                </a:solidFill>
                <a:latin typeface="Times New Roman" panose="02020603050405020304" pitchFamily="18" charset="0"/>
                <a:ea typeface="Times New Roman" panose="02020603050405020304" pitchFamily="18" charset="0"/>
              </a:rPr>
              <a:t>Cerere de brevet de invenții de scurtă durată:</a:t>
            </a:r>
            <a:endParaRPr lang="en-US" sz="3200" dirty="0"/>
          </a:p>
        </p:txBody>
      </p:sp>
      <p:sp>
        <p:nvSpPr>
          <p:cNvPr id="5" name="Rectangle 4"/>
          <p:cNvSpPr/>
          <p:nvPr/>
        </p:nvSpPr>
        <p:spPr>
          <a:xfrm>
            <a:off x="443345" y="1125019"/>
            <a:ext cx="8063346" cy="1323439"/>
          </a:xfrm>
          <a:prstGeom prst="rect">
            <a:avLst/>
          </a:prstGeom>
          <a:solidFill>
            <a:schemeClr val="bg2"/>
          </a:solidFill>
        </p:spPr>
        <p:txBody>
          <a:bodyPr wrap="square">
            <a:spAutoFit/>
          </a:bodyPr>
          <a:lstStyle/>
          <a:p>
            <a:pPr marL="342900" lvl="0" indent="-342900" algn="just">
              <a:spcAft>
                <a:spcPts val="0"/>
              </a:spcAft>
              <a:buFont typeface="+mj-lt"/>
              <a:buAutoNum type="arabicPeriod"/>
            </a:pPr>
            <a:r>
              <a:rPr lang="x-none" sz="2000" dirty="0">
                <a:solidFill>
                  <a:srgbClr val="000000"/>
                </a:solidFill>
                <a:latin typeface="Times New Roman" panose="02020603050405020304" pitchFamily="18" charset="0"/>
                <a:ea typeface="Times New Roman" panose="02020603050405020304" pitchFamily="18" charset="0"/>
              </a:rPr>
              <a:t>Poperecnii Anatolie. Topală Pavel. Ojegov Alexandr. Hîrbu Arefa. Beşliu Vitalie. Guzgan Dorin. Rusnac Vladislav. Procedeu de durificare a suprafețelor metalice prin descărcări electrice de frecvență înaltă. 25 septembrie 2017. Nr. de întrare: 1690; Nr. de depozit: S 2017 0098.</a:t>
            </a:r>
            <a:endParaRPr lang="en-US" sz="2000" dirty="0">
              <a:latin typeface="Times New Roman" panose="02020603050405020304" pitchFamily="18" charset="0"/>
              <a:ea typeface="Times New Roman" panose="02020603050405020304" pitchFamily="18" charset="0"/>
            </a:endParaRPr>
          </a:p>
        </p:txBody>
      </p:sp>
      <p:sp>
        <p:nvSpPr>
          <p:cNvPr id="2" name="Rectangle 1"/>
          <p:cNvSpPr/>
          <p:nvPr/>
        </p:nvSpPr>
        <p:spPr>
          <a:xfrm>
            <a:off x="443344" y="3775538"/>
            <a:ext cx="8340437" cy="2862322"/>
          </a:xfrm>
          <a:prstGeom prst="rect">
            <a:avLst/>
          </a:prstGeom>
        </p:spPr>
        <p:txBody>
          <a:bodyPr wrap="square">
            <a:spAutoFit/>
          </a:bodyPr>
          <a:lstStyle/>
          <a:p>
            <a:pPr marL="342900" lvl="0" indent="-342900" algn="just">
              <a:spcAft>
                <a:spcPts val="0"/>
              </a:spcAft>
              <a:buFont typeface="+mj-lt"/>
              <a:buAutoNum type="arabicPeriod"/>
            </a:pPr>
            <a:r>
              <a:rPr lang="x-none" sz="2000" b="1" dirty="0">
                <a:latin typeface="Times New Roman" panose="02020603050405020304" pitchFamily="18" charset="0"/>
                <a:ea typeface="Times New Roman" panose="02020603050405020304" pitchFamily="18" charset="0"/>
                <a:cs typeface="Times New Roman" panose="02020603050405020304" pitchFamily="18" charset="0"/>
              </a:rPr>
              <a:t>manuale/ dicţionare/ lucrări didactice (naţionale / internaţionale), </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mj-lt"/>
              <a:buAutoNum type="arabicPeriod"/>
            </a:pPr>
            <a:r>
              <a:rPr lang="x-none" sz="2000" dirty="0">
                <a:latin typeface="Times New Roman" panose="02020603050405020304" pitchFamily="18" charset="0"/>
                <a:ea typeface="Times New Roman" panose="02020603050405020304" pitchFamily="18" charset="0"/>
                <a:cs typeface="Times New Roman" panose="02020603050405020304" pitchFamily="18" charset="0"/>
              </a:rPr>
              <a:t>TOPALĂ, P.; BEŞLIU, V.; OJEGOV, A.; STOICEV, P. </a:t>
            </a:r>
            <a:r>
              <a:rPr lang="x-none" sz="2000" i="1" dirty="0">
                <a:latin typeface="Times New Roman" panose="02020603050405020304" pitchFamily="18" charset="0"/>
                <a:ea typeface="Times New Roman" panose="02020603050405020304" pitchFamily="18" charset="0"/>
                <a:cs typeface="Times New Roman" panose="02020603050405020304" pitchFamily="18" charset="0"/>
              </a:rPr>
              <a:t>Tehnologii moderne şi inovaţii în inginerie. Note de curs.</a:t>
            </a:r>
            <a:r>
              <a:rPr lang="x-none" sz="2000" dirty="0">
                <a:latin typeface="Times New Roman" panose="02020603050405020304" pitchFamily="18" charset="0"/>
                <a:ea typeface="Times New Roman" panose="02020603050405020304" pitchFamily="18" charset="0"/>
                <a:cs typeface="Times New Roman" panose="02020603050405020304" pitchFamily="18" charset="0"/>
              </a:rPr>
              <a:t> Bălţi: Indigou Color, 2017, 217 p. ISBN 978-9975-9904-4-8</a:t>
            </a:r>
            <a:r>
              <a:rPr lang="x-none"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r>
              <a:rPr lang="x-none" sz="2000" b="1" dirty="0">
                <a:latin typeface="Times New Roman" panose="02020603050405020304" pitchFamily="18" charset="0"/>
                <a:cs typeface="Times New Roman" panose="02020603050405020304" pitchFamily="18" charset="0"/>
              </a:rPr>
              <a:t>capitole în monografii şi culegeri (naţionale / internaţionale):</a:t>
            </a:r>
            <a:endParaRPr lang="en-US" sz="2000" dirty="0">
              <a:latin typeface="Times New Roman" panose="02020603050405020304" pitchFamily="18" charset="0"/>
              <a:cs typeface="Times New Roman" panose="02020603050405020304" pitchFamily="18" charset="0"/>
            </a:endParaRPr>
          </a:p>
          <a:p>
            <a:pPr lvl="0"/>
            <a:r>
              <a:rPr lang="x-none" sz="2000" i="1" dirty="0" smtClean="0">
                <a:latin typeface="Times New Roman" panose="02020603050405020304" pitchFamily="18" charset="0"/>
                <a:cs typeface="Times New Roman" panose="02020603050405020304" pitchFamily="18" charset="0"/>
              </a:rPr>
              <a:t>1. Colocviul </a:t>
            </a:r>
            <a:r>
              <a:rPr lang="x-none" sz="2000" i="1" dirty="0">
                <a:latin typeface="Times New Roman" panose="02020603050405020304" pitchFamily="18" charset="0"/>
                <a:cs typeface="Times New Roman" panose="02020603050405020304" pitchFamily="18" charset="0"/>
              </a:rPr>
              <a:t>Ştiinţific „Orientări actuale în cercetarea doctorală”, Ed. a 7-a, 7 decembrie 2017, Bălţi: Program &amp; culegere de abstracte</a:t>
            </a:r>
            <a:r>
              <a:rPr lang="x-none" sz="2000" dirty="0">
                <a:latin typeface="Times New Roman" panose="02020603050405020304" pitchFamily="18" charset="0"/>
                <a:cs typeface="Times New Roman" panose="02020603050405020304" pitchFamily="18" charset="0"/>
              </a:rPr>
              <a:t> / com. org.: Topală Pavel (preşedinte) [et al.]; com. şt.: Gagim Ion [et al.]. – Bălţi: US „Alecu Russo” din Bălţi: Indigou Color, 2017. – 80 p. : fig. ISBN 978-9975-50-207-8</a:t>
            </a:r>
            <a:r>
              <a:rPr lang="x-none"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29485" y="2842588"/>
            <a:ext cx="8340437" cy="584775"/>
          </a:xfrm>
          <a:prstGeom prst="rect">
            <a:avLst/>
          </a:prstGeom>
          <a:solidFill>
            <a:schemeClr val="accent6">
              <a:lumMod val="60000"/>
              <a:lumOff val="40000"/>
            </a:schemeClr>
          </a:solidFill>
        </p:spPr>
        <p:txBody>
          <a:bodyPr wrap="square">
            <a:spAutoFit/>
          </a:bodyPr>
          <a:lstStyle/>
          <a:p>
            <a:pPr algn="ctr"/>
            <a:r>
              <a:rPr lang="x-none" sz="3200" b="1" dirty="0" smtClean="0">
                <a:solidFill>
                  <a:srgbClr val="000000"/>
                </a:solidFill>
                <a:latin typeface="Times New Roman" panose="02020603050405020304" pitchFamily="18" charset="0"/>
                <a:ea typeface="Times New Roman" panose="02020603050405020304" pitchFamily="18" charset="0"/>
              </a:rPr>
              <a:t>Manuale și culegeri naționale</a:t>
            </a:r>
            <a:endParaRPr lang="en-US" sz="3200" dirty="0"/>
          </a:p>
        </p:txBody>
      </p:sp>
    </p:spTree>
    <p:extLst>
      <p:ext uri="{BB962C8B-B14F-4D97-AF65-F5344CB8AC3E}">
        <p14:creationId xmlns:p14="http://schemas.microsoft.com/office/powerpoint/2010/main" xmlns="" val="1082809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8302" y="168623"/>
            <a:ext cx="3347391" cy="523220"/>
          </a:xfrm>
          <a:prstGeom prst="rect">
            <a:avLst/>
          </a:prstGeom>
          <a:solidFill>
            <a:schemeClr val="accent6">
              <a:lumMod val="60000"/>
              <a:lumOff val="40000"/>
            </a:schemeClr>
          </a:solidFill>
        </p:spPr>
        <p:txBody>
          <a:bodyPr wrap="none">
            <a:spAutoFit/>
          </a:bodyPr>
          <a:lstStyle/>
          <a:p>
            <a:pPr algn="ctr"/>
            <a:r>
              <a:rPr lang="ro-RO" sz="2800" b="1" dirty="0">
                <a:solidFill>
                  <a:srgbClr val="000000"/>
                </a:solidFill>
                <a:latin typeface="Times New Roman" panose="02020603050405020304" pitchFamily="18" charset="0"/>
                <a:ea typeface="Times New Roman" panose="02020603050405020304" pitchFamily="18" charset="0"/>
              </a:rPr>
              <a:t>Rezumate publicate:</a:t>
            </a:r>
            <a:endParaRPr lang="en-US" sz="2800" dirty="0">
              <a:latin typeface="Times New Roman" panose="02020603050405020304" pitchFamily="18" charset="0"/>
              <a:ea typeface="Times New Roman" panose="02020603050405020304" pitchFamily="18" charset="0"/>
            </a:endParaRPr>
          </a:p>
        </p:txBody>
      </p:sp>
      <p:sp>
        <p:nvSpPr>
          <p:cNvPr id="5" name="Rectangle 4"/>
          <p:cNvSpPr/>
          <p:nvPr/>
        </p:nvSpPr>
        <p:spPr>
          <a:xfrm>
            <a:off x="235527" y="871951"/>
            <a:ext cx="8700655" cy="5940088"/>
          </a:xfrm>
          <a:prstGeom prst="rect">
            <a:avLst/>
          </a:prstGeom>
          <a:solidFill>
            <a:schemeClr val="bg2"/>
          </a:solidFill>
        </p:spPr>
        <p:txBody>
          <a:bodyPr wrap="square">
            <a:spAutoFit/>
          </a:bodyPr>
          <a:lstStyle/>
          <a:p>
            <a:pPr algn="just"/>
            <a:r>
              <a:rPr lang="ro-RO" sz="2000" dirty="0" smtClean="0">
                <a:solidFill>
                  <a:srgbClr val="000000"/>
                </a:solidFill>
                <a:latin typeface="Times New Roman" panose="02020603050405020304" pitchFamily="18" charset="0"/>
                <a:ea typeface="Times New Roman" panose="02020603050405020304" pitchFamily="18" charset="0"/>
              </a:rPr>
              <a:t>1. Natalia </a:t>
            </a:r>
            <a:r>
              <a:rPr lang="ro-RO" sz="2000" dirty="0">
                <a:solidFill>
                  <a:srgbClr val="000000"/>
                </a:solidFill>
                <a:latin typeface="Times New Roman" panose="02020603050405020304" pitchFamily="18" charset="0"/>
                <a:ea typeface="Times New Roman" panose="02020603050405020304" pitchFamily="18" charset="0"/>
              </a:rPr>
              <a:t>Pînzaru. Experimental investigations on the durability of tool-electrodes applied at the surface processing by PEDM. Book of Abstracts. ModTech International Conference. Modern Manufacturing Technologies in Industrial Engineering. ModTech 2017. June 14-17, Sibiu, Romania. 2017. pp. 61. ISSN 2286-4369.</a:t>
            </a:r>
            <a:endParaRPr lang="en-US" sz="2000" dirty="0">
              <a:latin typeface="Times New Roman" panose="02020603050405020304" pitchFamily="18" charset="0"/>
              <a:ea typeface="Times New Roman" panose="02020603050405020304" pitchFamily="18" charset="0"/>
            </a:endParaRPr>
          </a:p>
          <a:p>
            <a:pPr algn="just"/>
            <a:r>
              <a:rPr lang="ro-RO" sz="2000" dirty="0" smtClean="0">
                <a:solidFill>
                  <a:srgbClr val="000000"/>
                </a:solidFill>
                <a:latin typeface="Times New Roman" panose="02020603050405020304" pitchFamily="18" charset="0"/>
                <a:ea typeface="Times New Roman" panose="02020603050405020304" pitchFamily="18" charset="0"/>
              </a:rPr>
              <a:t>2. Rusnac </a:t>
            </a:r>
            <a:r>
              <a:rPr lang="ro-RO" sz="2000" dirty="0">
                <a:solidFill>
                  <a:srgbClr val="000000"/>
                </a:solidFill>
                <a:latin typeface="Times New Roman" panose="02020603050405020304" pitchFamily="18" charset="0"/>
                <a:ea typeface="Times New Roman" panose="02020603050405020304" pitchFamily="18" charset="0"/>
              </a:rPr>
              <a:t>Vladislav; Pavel Topala; Dorin Guzgan; Anatolie Poperecinii. Auto-adjusting of the gap at electroerosion processing. Book of Abstracts. ModTech International Conference. Modern Manufacturing Technologies in Industrial Engineering. ModTech 2017. June 14-17, Sibiu, Romania. 2017. pp. 74. ISSN 2286-4369</a:t>
            </a:r>
            <a:r>
              <a:rPr lang="ro-RO" sz="2000" dirty="0" smtClean="0">
                <a:solidFill>
                  <a:srgbClr val="000000"/>
                </a:solidFill>
                <a:latin typeface="Times New Roman" panose="02020603050405020304" pitchFamily="18" charset="0"/>
                <a:ea typeface="Times New Roman" panose="02020603050405020304" pitchFamily="18" charset="0"/>
              </a:rPr>
              <a:t>.</a:t>
            </a:r>
          </a:p>
          <a:p>
            <a:pPr algn="just"/>
            <a:r>
              <a:rPr lang="ro-RO" sz="2000" dirty="0" smtClean="0">
                <a:solidFill>
                  <a:srgbClr val="000000"/>
                </a:solidFill>
                <a:latin typeface="Times New Roman" panose="02020603050405020304" pitchFamily="18" charset="0"/>
                <a:ea typeface="Times New Roman" panose="02020603050405020304" pitchFamily="18" charset="0"/>
              </a:rPr>
              <a:t>3. Veronica Garbuz; </a:t>
            </a:r>
            <a:r>
              <a:rPr lang="ro-RO" sz="2000" dirty="0">
                <a:solidFill>
                  <a:srgbClr val="000000"/>
                </a:solidFill>
                <a:latin typeface="Times New Roman" panose="02020603050405020304" pitchFamily="18" charset="0"/>
                <a:ea typeface="Times New Roman" panose="02020603050405020304" pitchFamily="18" charset="0"/>
              </a:rPr>
              <a:t>Pavel Topala; </a:t>
            </a:r>
            <a:r>
              <a:rPr lang="ro-RO" sz="2000" dirty="0" smtClean="0">
                <a:solidFill>
                  <a:srgbClr val="000000"/>
                </a:solidFill>
                <a:latin typeface="Times New Roman" panose="02020603050405020304" pitchFamily="18" charset="0"/>
                <a:ea typeface="Times New Roman" panose="02020603050405020304" pitchFamily="18" charset="0"/>
              </a:rPr>
              <a:t>Economic mechanisms of influence on the development of human capital trained in research. </a:t>
            </a:r>
            <a:r>
              <a:rPr lang="ro-RO" sz="2000" dirty="0">
                <a:solidFill>
                  <a:srgbClr val="000000"/>
                </a:solidFill>
                <a:latin typeface="Times New Roman" panose="02020603050405020304" pitchFamily="18" charset="0"/>
                <a:ea typeface="Times New Roman" panose="02020603050405020304" pitchFamily="18" charset="0"/>
              </a:rPr>
              <a:t>Book of Abstracts. ModTech International Conference. Modern Manufacturing Technologies in Industrial Engineering. ModTech 2017. June 14-17, Sibiu, Romania. 2017. pp. </a:t>
            </a:r>
            <a:r>
              <a:rPr lang="ro-RO" sz="2000" dirty="0" smtClean="0">
                <a:solidFill>
                  <a:srgbClr val="000000"/>
                </a:solidFill>
                <a:latin typeface="Times New Roman" panose="02020603050405020304" pitchFamily="18" charset="0"/>
                <a:ea typeface="Times New Roman" panose="02020603050405020304" pitchFamily="18" charset="0"/>
              </a:rPr>
              <a:t>193. </a:t>
            </a:r>
            <a:r>
              <a:rPr lang="ro-RO" sz="2000" dirty="0">
                <a:solidFill>
                  <a:srgbClr val="000000"/>
                </a:solidFill>
                <a:latin typeface="Times New Roman" panose="02020603050405020304" pitchFamily="18" charset="0"/>
                <a:ea typeface="Times New Roman" panose="02020603050405020304" pitchFamily="18" charset="0"/>
              </a:rPr>
              <a:t>ISSN 2286-4369</a:t>
            </a:r>
            <a:r>
              <a:rPr lang="ro-RO" sz="2000" dirty="0" smtClean="0">
                <a:solidFill>
                  <a:srgbClr val="000000"/>
                </a:solidFill>
                <a:latin typeface="Times New Roman" panose="02020603050405020304" pitchFamily="18" charset="0"/>
                <a:ea typeface="Times New Roman" panose="02020603050405020304" pitchFamily="18" charset="0"/>
              </a:rPr>
              <a:t>.</a:t>
            </a:r>
          </a:p>
          <a:p>
            <a:pPr algn="just"/>
            <a:r>
              <a:rPr lang="ro-RO" sz="2000" dirty="0">
                <a:solidFill>
                  <a:srgbClr val="000000"/>
                </a:solidFill>
                <a:latin typeface="Times New Roman" panose="02020603050405020304" pitchFamily="18" charset="0"/>
                <a:ea typeface="Times New Roman" panose="02020603050405020304" pitchFamily="18" charset="0"/>
              </a:rPr>
              <a:t>4. Dorin Guzgan. Experimental investigations aimed at the thermo-electronic emission of tungsten cathodes. Book of Abstracts. ModTech International Conference. Modern Manufacturing Technologies in Industrial Engineering. ModTech 2017. June 14-17, Sibiu, Romania. 2017. pp. 204. ISSN 2286-4369</a:t>
            </a:r>
            <a:r>
              <a:rPr lang="ro-RO" sz="2000" dirty="0" smtClean="0">
                <a:solidFill>
                  <a:srgbClr val="000000"/>
                </a:solidFill>
                <a:latin typeface="Times New Roman" panose="02020603050405020304" pitchFamily="18" charset="0"/>
                <a:ea typeface="Times New Roman" panose="02020603050405020304" pitchFamily="18" charset="0"/>
              </a:rPr>
              <a:t>.</a:t>
            </a:r>
            <a:endParaRPr lang="ro-RO" sz="20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654701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493" y="8882"/>
            <a:ext cx="8871251" cy="6863417"/>
          </a:xfrm>
          <a:prstGeom prst="rect">
            <a:avLst/>
          </a:prstGeom>
          <a:solidFill>
            <a:schemeClr val="bg2"/>
          </a:solidFill>
        </p:spPr>
        <p:txBody>
          <a:bodyPr wrap="square">
            <a:spAutoFit/>
          </a:bodyPr>
          <a:lstStyle/>
          <a:p>
            <a:pPr algn="just"/>
            <a:r>
              <a:rPr lang="ro-RO" sz="2000" dirty="0" smtClean="0">
                <a:solidFill>
                  <a:srgbClr val="000000"/>
                </a:solidFill>
                <a:latin typeface="Times New Roman" panose="02020603050405020304" pitchFamily="18" charset="0"/>
                <a:ea typeface="Times New Roman" panose="02020603050405020304" pitchFamily="18" charset="0"/>
              </a:rPr>
              <a:t>5. </a:t>
            </a:r>
            <a:r>
              <a:rPr lang="ro-RO" sz="2000" dirty="0">
                <a:solidFill>
                  <a:srgbClr val="000000"/>
                </a:solidFill>
                <a:latin typeface="Times New Roman" panose="02020603050405020304" pitchFamily="18" charset="0"/>
                <a:ea typeface="Times New Roman" panose="02020603050405020304" pitchFamily="18" charset="0"/>
              </a:rPr>
              <a:t>Pavel Topala; Vitalie Besliu; Alexandr Ojegov; Dorin Guzgan; Irina Plesco. Complex surface analysis of graphite pellicles formed by applying PEDM. Book of Abstracts. ModTech International Conference. Modern Manufacturing Technologies in Industrial Engineering. ModTech 2017. June 14-17, Sibiu, Romania. 2017. pp. 210. ISSN 2286-4369.</a:t>
            </a:r>
            <a:endParaRPr lang="en-US" sz="2000" dirty="0">
              <a:latin typeface="Times New Roman" panose="02020603050405020304" pitchFamily="18" charset="0"/>
              <a:ea typeface="Times New Roman" panose="02020603050405020304" pitchFamily="18" charset="0"/>
            </a:endParaRPr>
          </a:p>
          <a:p>
            <a:pPr algn="just">
              <a:tabLst>
                <a:tab pos="630555" algn="l"/>
              </a:tabLst>
            </a:pPr>
            <a:r>
              <a:rPr lang="ro-RO"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a:t>
            </a:r>
            <a:r>
              <a:rPr lang="ro-RO"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Pavel </a:t>
            </a:r>
            <a:r>
              <a:rPr lang="ro-RO"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Topala; Vitalie Besliu; Alexandr Ojegov; Natalia Pînzaru. Investigations aimed at surface adherence of graphite pellicles formed by applying PEDM. Book of Abstracts. ModTech International Conference. Modern Manufacturing Technologies in Industrial Engineering. ModTech 2017. June 14-17, Sibiu, Romania. 2017. pp. 211. ISSN 2286-4369.</a:t>
            </a:r>
            <a:endParaRPr lang="en-US" sz="2000" dirty="0">
              <a:latin typeface="Times New Roman" panose="02020603050405020304" pitchFamily="18" charset="0"/>
              <a:cs typeface="Times New Roman" panose="02020603050405020304" pitchFamily="18" charset="0"/>
            </a:endParaRPr>
          </a:p>
          <a:p>
            <a:pPr algn="just">
              <a:tabLst>
                <a:tab pos="630555" algn="l"/>
              </a:tabLst>
            </a:pPr>
            <a:r>
              <a:rPr lang="ro-RO" sz="2000" dirty="0">
                <a:latin typeface="Times New Roman" panose="02020603050405020304" pitchFamily="18" charset="0"/>
                <a:ea typeface="Times New Roman" panose="02020603050405020304" pitchFamily="18" charset="0"/>
                <a:cs typeface="Times New Roman" panose="02020603050405020304" pitchFamily="18" charset="0"/>
              </a:rPr>
              <a:t>7</a:t>
            </a: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OJEGOV, A., PODUREAC, V., GAVDIUC, I</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Design and production of CST-4 cultivator designed for soil processing by Strip-till technology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XXI-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International Exhibition of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Inventics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INVENTICA 2017, 28.06-30.06.2017,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și,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Editura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PERFORMANTICA. p. 265. ISSN 1844-7880</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x-none"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630555" algn="l"/>
              </a:tabLst>
            </a:pPr>
            <a:r>
              <a:rPr lang="ro-RO" sz="2000" dirty="0">
                <a:latin typeface="Times New Roman" panose="02020603050405020304" pitchFamily="18" charset="0"/>
                <a:ea typeface="Times New Roman" panose="02020603050405020304" pitchFamily="18" charset="0"/>
                <a:cs typeface="Times New Roman" panose="02020603050405020304" pitchFamily="18" charset="0"/>
              </a:rPr>
              <a:t>8. TOPALĂ, P., HÎRBU, A., OJEGOV, A., BEȘLIU, V.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Continuous acceleration of electrons in air at normal atmospheric pressure using multichannel electrodes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XXI-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International Exhibition of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Inventics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INVENTICA 2017, 28.06-30.06.2017,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și,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Editura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PERFORMANTICA. p. 169. ISSN 1844-7880.</a:t>
            </a:r>
          </a:p>
          <a:p>
            <a:pPr algn="just">
              <a:tabLst>
                <a:tab pos="630555" algn="l"/>
              </a:tabLst>
            </a:pPr>
            <a:r>
              <a:rPr lang="ro-RO" sz="2000" dirty="0">
                <a:latin typeface="Times New Roman" panose="02020603050405020304" pitchFamily="18" charset="0"/>
                <a:ea typeface="Times New Roman" panose="02020603050405020304" pitchFamily="18" charset="0"/>
                <a:cs typeface="Times New Roman" panose="02020603050405020304" pitchFamily="18" charset="0"/>
              </a:rPr>
              <a:t>9. TOPALĂ, P., HÎRBU, A., OJEGOV, A., BEȘLIU, V.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The excitement of silicone glass components molecules in weak and non-homogeneous magnetic fields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XXI-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International Exhibition of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Inventics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INVENTICA 2017, 28.06-30.06.2017,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și,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Editura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PERFORMANTICA. p. 170. ISSN 1844-7880</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58358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56" y="762691"/>
            <a:ext cx="8244115" cy="1325563"/>
          </a:xfrm>
          <a:solidFill>
            <a:schemeClr val="accent5">
              <a:lumMod val="20000"/>
              <a:lumOff val="80000"/>
            </a:schemeClr>
          </a:solidFill>
        </p:spPr>
        <p:txBody>
          <a:bodyPr>
            <a:normAutofit/>
          </a:bodyPr>
          <a:lstStyle/>
          <a:p>
            <a:pPr lvl="0" algn="ctr"/>
            <a:r>
              <a:rPr lang="ru-RU" sz="4000" b="1" dirty="0" err="1">
                <a:latin typeface="Times New Roman" panose="02020603050405020304" pitchFamily="18" charset="0"/>
                <a:cs typeface="Times New Roman" panose="02020603050405020304" pitchFamily="18" charset="0"/>
              </a:rPr>
              <a:t>Denumirea</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proiectului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cifrul</a:t>
            </a:r>
            <a:r>
              <a:rPr lang="ro-RO" sz="4000" b="1"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4456" y="2798051"/>
            <a:ext cx="8244115" cy="2348593"/>
          </a:xfrm>
          <a:solidFill>
            <a:schemeClr val="accent6">
              <a:lumMod val="60000"/>
              <a:lumOff val="40000"/>
            </a:schemeClr>
          </a:solidFill>
        </p:spPr>
        <p:txBody>
          <a:bodyPr>
            <a:normAutofit/>
          </a:bodyPr>
          <a:lstStyle/>
          <a:p>
            <a:r>
              <a:rPr lang="x-none" sz="3200" b="1" i="1" u="sng" dirty="0">
                <a:latin typeface="Times New Roman" panose="02020603050405020304" pitchFamily="18" charset="0"/>
                <a:cs typeface="Times New Roman" panose="02020603050405020304" pitchFamily="18" charset="0"/>
              </a:rPr>
              <a:t>„Tehnologii de formare a peliculelor de grafit cu proprietăţi anti-aderenţă şi anti-uzură prin metoda electroeroziunii”</a:t>
            </a:r>
          </a:p>
          <a:p>
            <a:r>
              <a:rPr lang="x-none" sz="3200" b="1" i="1" u="sng" dirty="0">
                <a:latin typeface="Times New Roman" panose="02020603050405020304" pitchFamily="18" charset="0"/>
                <a:cs typeface="Times New Roman" panose="02020603050405020304" pitchFamily="18" charset="0"/>
              </a:rPr>
              <a:t>15.817.02.41A </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327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7" y="155827"/>
            <a:ext cx="8603673" cy="6555641"/>
          </a:xfrm>
          <a:prstGeom prst="rect">
            <a:avLst/>
          </a:prstGeom>
          <a:solidFill>
            <a:schemeClr val="bg2"/>
          </a:solidFill>
        </p:spPr>
        <p:txBody>
          <a:bodyPr wrap="square">
            <a:spAutoFit/>
          </a:bodyPr>
          <a:lstStyle/>
          <a:p>
            <a:pPr algn="just">
              <a:tabLst>
                <a:tab pos="630555" algn="l"/>
              </a:tabLst>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10</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 TOPALĂ, P., BEȘLIU, V., OJEGOV, A., HÎRBU, A.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Method for surface adhesion decreasing of the conjugated parts by applying pulsed electric discharge machining</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The XXI-</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International Exhibition of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Inventics</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INVENTICA 2017, 28.06-30.06.2017,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Ia</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și,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Editura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PERFORMANTICA. p. 171. ISSN 1844-7880</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x-none"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630555" algn="l"/>
              </a:tabLst>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11. BALANDIN</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 A.; TOPALĂ, P. Cercetări experimentale privind obţinerea straturilor de oxizi metalici cu aplicarea descărcărilor electrice în impuls. Tezele comunicărilor la Colocviul Ştiinţific „Orientări actuale în cercetarea doctorală”, Ediţia a VII-a, 7 decembrie, 2017, Bălţi: Indigou Color, p. 31. ISBN 978-9975-50-207-8.</a:t>
            </a:r>
          </a:p>
          <a:p>
            <a:pPr algn="just">
              <a:tabLst>
                <a:tab pos="630555" algn="l"/>
              </a:tabLst>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12. BOTNARI</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 D.; TOPALĂ, P. Metodica obţinerii nanoparticulelor şi nanostructurilor metalice. Tezele comunicărilor la Colocviul Ştiinţific „Orientări actuale în cercetarea doctorală”, Ediţia a VII-a, 7 decembrie, 2017, Bălţi: Indigou Color, p. 34. ISBN 978-9975-50-207-8.</a:t>
            </a:r>
          </a:p>
          <a:p>
            <a:pPr algn="just">
              <a:tabLst>
                <a:tab pos="630555" algn="l"/>
              </a:tabLst>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13. GARBUZ</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 V.; ROJCO, An. Studiu asupra inserției pe piața muncii a absolvenților Universității de Stat „Alecu Russo” din Bălți. Tezele comunicărilor la Colocviul Ştiinţific „Orientări actuale în cercetarea doctorală”, Ediţia a VII-a, 7 decembrie, 2017, Bălţi: Indigou Color, p. 7. ISBN 978-9975-50-207-8.</a:t>
            </a:r>
          </a:p>
          <a:p>
            <a:pPr algn="just">
              <a:tabLst>
                <a:tab pos="630555" algn="l"/>
              </a:tabLst>
            </a:pP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14. GUZGAN</a:t>
            </a:r>
            <a:r>
              <a:rPr lang="ro-RO" sz="2000" dirty="0">
                <a:latin typeface="Times New Roman" panose="02020603050405020304" pitchFamily="18" charset="0"/>
                <a:ea typeface="Times New Roman" panose="02020603050405020304" pitchFamily="18" charset="0"/>
                <a:cs typeface="Times New Roman" panose="02020603050405020304" pitchFamily="18" charset="0"/>
              </a:rPr>
              <a:t>, D.; TOPALĂ, P. Cercetări experimentale privind emisia termoelectronică a catozilor din wolfram. Tezele comunicărilor la Colocviul Ştiinţific „Orientări actuale în cercetarea doctorală”, Ediţia a VII-a, 7 decembrie, 2017, Bălţi: Indigou Color, p. 28. ISBN 978-9975-50-207-8</a:t>
            </a:r>
            <a:r>
              <a:rPr lang="ro-RO" sz="20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o-RO"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17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527" y="376372"/>
            <a:ext cx="8700654" cy="6247864"/>
          </a:xfrm>
          <a:prstGeom prst="rect">
            <a:avLst/>
          </a:prstGeom>
          <a:solidFill>
            <a:schemeClr val="bg2"/>
          </a:solidFill>
        </p:spPr>
        <p:txBody>
          <a:bodyPr wrap="square">
            <a:spAutoFit/>
          </a:bodyPr>
          <a:lstStyle/>
          <a:p>
            <a:pPr lvl="0" algn="just">
              <a:spcAft>
                <a:spcPts val="0"/>
              </a:spcAft>
              <a:buSzPts val="1100"/>
            </a:pPr>
            <a:r>
              <a:rPr lang="x-none" sz="2000" dirty="0" smtClean="0">
                <a:solidFill>
                  <a:srgbClr val="000000"/>
                </a:solidFill>
                <a:latin typeface="Times New Roman" panose="02020603050405020304" pitchFamily="18" charset="0"/>
                <a:ea typeface="Times New Roman" panose="02020603050405020304" pitchFamily="18" charset="0"/>
              </a:rPr>
              <a:t>15. MELNIC</a:t>
            </a:r>
            <a:r>
              <a:rPr lang="x-none" sz="2000" dirty="0">
                <a:solidFill>
                  <a:srgbClr val="000000"/>
                </a:solidFill>
                <a:latin typeface="Times New Roman" panose="02020603050405020304" pitchFamily="18" charset="0"/>
                <a:ea typeface="Times New Roman" panose="02020603050405020304" pitchFamily="18" charset="0"/>
              </a:rPr>
              <a:t>, Sv. Literatura de exil a lui Alexei Marinat: între retorica autenticității și etica confesiunii. </a:t>
            </a:r>
            <a:r>
              <a:rPr lang="x-none" sz="2000" i="1" dirty="0">
                <a:solidFill>
                  <a:srgbClr val="000000"/>
                </a:solidFill>
                <a:latin typeface="Times New Roman" panose="02020603050405020304" pitchFamily="18" charset="0"/>
                <a:ea typeface="Times New Roman" panose="02020603050405020304" pitchFamily="18" charset="0"/>
              </a:rPr>
              <a:t>Tezele comunicărilor la Colocviul Ştiinţific „Orientări actuale în cercetarea doctorală”, Ediţia a VII-a</a:t>
            </a:r>
            <a:r>
              <a:rPr lang="x-none" sz="2000" dirty="0">
                <a:solidFill>
                  <a:srgbClr val="000000"/>
                </a:solidFill>
                <a:latin typeface="Times New Roman" panose="02020603050405020304" pitchFamily="18" charset="0"/>
                <a:ea typeface="Times New Roman" panose="02020603050405020304" pitchFamily="18" charset="0"/>
              </a:rPr>
              <a:t>, 7 decembrie, 2017, Bălţi: Indigou Color, p. 59. ISBN </a:t>
            </a:r>
            <a:r>
              <a:rPr lang="x-none" sz="2000" dirty="0" smtClean="0">
                <a:solidFill>
                  <a:srgbClr val="000000"/>
                </a:solidFill>
                <a:latin typeface="Times New Roman" panose="02020603050405020304" pitchFamily="18" charset="0"/>
                <a:ea typeface="Times New Roman" panose="02020603050405020304" pitchFamily="18" charset="0"/>
              </a:rPr>
              <a:t>978-9975-50-207-8.</a:t>
            </a:r>
            <a:endParaRPr lang="en-US" sz="2000" dirty="0">
              <a:latin typeface="Times New Roman" panose="02020603050405020304" pitchFamily="18" charset="0"/>
              <a:ea typeface="Times New Roman" panose="02020603050405020304" pitchFamily="18" charset="0"/>
            </a:endParaRPr>
          </a:p>
          <a:p>
            <a:pPr lvl="0" algn="just">
              <a:spcAft>
                <a:spcPts val="0"/>
              </a:spcAft>
              <a:buSzPts val="1100"/>
            </a:pPr>
            <a:r>
              <a:rPr lang="x-none" sz="2000" dirty="0" smtClean="0">
                <a:solidFill>
                  <a:srgbClr val="000000"/>
                </a:solidFill>
                <a:latin typeface="Times New Roman" panose="02020603050405020304" pitchFamily="18" charset="0"/>
                <a:ea typeface="Times New Roman" panose="02020603050405020304" pitchFamily="18" charset="0"/>
              </a:rPr>
              <a:t>16. PÎNZARU</a:t>
            </a:r>
            <a:r>
              <a:rPr lang="x-none" sz="2000" dirty="0">
                <a:solidFill>
                  <a:srgbClr val="000000"/>
                </a:solidFill>
                <a:latin typeface="Times New Roman" panose="02020603050405020304" pitchFamily="18" charset="0"/>
                <a:ea typeface="Times New Roman" panose="02020603050405020304" pitchFamily="18" charset="0"/>
              </a:rPr>
              <a:t>, N.; TOPALĂ, P. Experimental investigations aimed at the tool-electrode erosion on the energy regimes by applying pulsed electric discharge machining. </a:t>
            </a:r>
            <a:r>
              <a:rPr lang="x-none" sz="2000" i="1" dirty="0">
                <a:solidFill>
                  <a:srgbClr val="000000"/>
                </a:solidFill>
                <a:latin typeface="Times New Roman" panose="02020603050405020304" pitchFamily="18" charset="0"/>
                <a:ea typeface="Times New Roman" panose="02020603050405020304" pitchFamily="18" charset="0"/>
              </a:rPr>
              <a:t>Tezele comunicărilor la Colocviul Ştiinţific „Orientări actuale în cercetarea doctorală”, Ediţia a VII-a</a:t>
            </a:r>
            <a:r>
              <a:rPr lang="x-none" sz="2000" dirty="0">
                <a:solidFill>
                  <a:srgbClr val="000000"/>
                </a:solidFill>
                <a:latin typeface="Times New Roman" panose="02020603050405020304" pitchFamily="18" charset="0"/>
                <a:ea typeface="Times New Roman" panose="02020603050405020304" pitchFamily="18" charset="0"/>
              </a:rPr>
              <a:t>, 7 decembrie, 2017, Bălţi: Indigou Color, p. 20. ISBN 978-9975-50-207-8.</a:t>
            </a:r>
            <a:endParaRPr lang="en-US" sz="2000" dirty="0">
              <a:latin typeface="Times New Roman" panose="02020603050405020304" pitchFamily="18" charset="0"/>
              <a:ea typeface="Times New Roman" panose="02020603050405020304" pitchFamily="18" charset="0"/>
            </a:endParaRPr>
          </a:p>
          <a:p>
            <a:pPr lvl="0" algn="just">
              <a:spcAft>
                <a:spcPts val="0"/>
              </a:spcAft>
              <a:buSzPts val="1100"/>
            </a:pPr>
            <a:r>
              <a:rPr lang="x-none" sz="2000" dirty="0" smtClean="0">
                <a:solidFill>
                  <a:srgbClr val="000000"/>
                </a:solidFill>
                <a:latin typeface="Times New Roman" panose="02020603050405020304" pitchFamily="18" charset="0"/>
                <a:ea typeface="Times New Roman" panose="02020603050405020304" pitchFamily="18" charset="0"/>
              </a:rPr>
              <a:t>17. PULBERE</a:t>
            </a:r>
            <a:r>
              <a:rPr lang="x-none" sz="2000" dirty="0">
                <a:solidFill>
                  <a:srgbClr val="000000"/>
                </a:solidFill>
                <a:latin typeface="Times New Roman" panose="02020603050405020304" pitchFamily="18" charset="0"/>
                <a:ea typeface="Times New Roman" panose="02020603050405020304" pitchFamily="18" charset="0"/>
              </a:rPr>
              <a:t>, E.; TOPALĂ, P. Durificarea suprafeţelor metalice prin metoda electroeroziunii cu aplicarea descărcărilor electrice în impuls de frecvenţă înaltă. </a:t>
            </a:r>
            <a:r>
              <a:rPr lang="x-none" sz="2000" i="1" dirty="0">
                <a:solidFill>
                  <a:srgbClr val="000000"/>
                </a:solidFill>
                <a:latin typeface="Times New Roman" panose="02020603050405020304" pitchFamily="18" charset="0"/>
                <a:ea typeface="Times New Roman" panose="02020603050405020304" pitchFamily="18" charset="0"/>
              </a:rPr>
              <a:t>Tezele comunicărilor la Colocviul Ştiinţific „Orientări actuale în cercetarea doctorală”, Ediţia a VII-a</a:t>
            </a:r>
            <a:r>
              <a:rPr lang="x-none" sz="2000" dirty="0">
                <a:solidFill>
                  <a:srgbClr val="000000"/>
                </a:solidFill>
                <a:latin typeface="Times New Roman" panose="02020603050405020304" pitchFamily="18" charset="0"/>
                <a:ea typeface="Times New Roman" panose="02020603050405020304" pitchFamily="18" charset="0"/>
              </a:rPr>
              <a:t>, 7 decembrie, 2017, Bălţi: Indigou Color, p. 31. ISBN 978-9975-50-207-8.</a:t>
            </a:r>
            <a:endParaRPr lang="en-US" sz="2000" dirty="0">
              <a:latin typeface="Times New Roman" panose="02020603050405020304" pitchFamily="18" charset="0"/>
              <a:ea typeface="Times New Roman" panose="02020603050405020304" pitchFamily="18" charset="0"/>
            </a:endParaRPr>
          </a:p>
          <a:p>
            <a:pPr lvl="0" algn="just">
              <a:spcAft>
                <a:spcPts val="0"/>
              </a:spcAft>
              <a:buSzPts val="1100"/>
            </a:pPr>
            <a:r>
              <a:rPr lang="x-none" sz="2000" dirty="0" smtClean="0">
                <a:solidFill>
                  <a:srgbClr val="000000"/>
                </a:solidFill>
                <a:latin typeface="Times New Roman" panose="02020603050405020304" pitchFamily="18" charset="0"/>
                <a:ea typeface="Times New Roman" panose="02020603050405020304" pitchFamily="18" charset="0"/>
              </a:rPr>
              <a:t>18. UNGUREANU</a:t>
            </a:r>
            <a:r>
              <a:rPr lang="x-none" sz="2000" dirty="0">
                <a:solidFill>
                  <a:srgbClr val="000000"/>
                </a:solidFill>
                <a:latin typeface="Times New Roman" panose="02020603050405020304" pitchFamily="18" charset="0"/>
                <a:ea typeface="Times New Roman" panose="02020603050405020304" pitchFamily="18" charset="0"/>
              </a:rPr>
              <a:t>, E.; STOIEV, P.; TOPALĂ, P.; BEŞLIU, V.; PLATON, A. Aspectele teoretice ale fenomenelor de autolubrifiere a suprafeţelor de frecare a tribocuplelor, restabilite cu acoperiri de fier electrolitic în baza caprolactamei. </a:t>
            </a:r>
            <a:r>
              <a:rPr lang="x-none" sz="2000" i="1" dirty="0">
                <a:solidFill>
                  <a:srgbClr val="000000"/>
                </a:solidFill>
                <a:latin typeface="Times New Roman" panose="02020603050405020304" pitchFamily="18" charset="0"/>
                <a:ea typeface="Times New Roman" panose="02020603050405020304" pitchFamily="18" charset="0"/>
              </a:rPr>
              <a:t>Tezele comunicărilor la Colocviul Ştiinţific „Orientări actuale în cercetarea doctorală”, Ediţia a VII-a</a:t>
            </a:r>
            <a:r>
              <a:rPr lang="x-none" sz="2000" dirty="0">
                <a:solidFill>
                  <a:srgbClr val="000000"/>
                </a:solidFill>
                <a:latin typeface="Times New Roman" panose="02020603050405020304" pitchFamily="18" charset="0"/>
                <a:ea typeface="Times New Roman" panose="02020603050405020304" pitchFamily="18" charset="0"/>
              </a:rPr>
              <a:t>, 7 decembrie, 2017, Bălţi: Indigou Color, p. 30. ISBN 978-9975-50-207-8.</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243702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109" y="850093"/>
            <a:ext cx="8797636" cy="5909310"/>
          </a:xfrm>
          <a:prstGeom prst="rect">
            <a:avLst/>
          </a:prstGeom>
          <a:solidFill>
            <a:schemeClr val="bg2"/>
          </a:solidFill>
        </p:spPr>
        <p:txBody>
          <a:bodyPr wrap="square">
            <a:spAutoFit/>
          </a:bodyPr>
          <a:lstStyle/>
          <a:p>
            <a:pPr marL="342900" indent="-342900" algn="just">
              <a:buFont typeface="+mj-lt"/>
              <a:buAutoNum type="arabicPeriod"/>
            </a:pP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Rusnac </a:t>
            </a:r>
            <a:r>
              <a:rPr lang="ro-RO"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Vladislav; Pavel Topala; Dorin Guzgan; Anatolie Poperecinii. Auto-adjusting of the gap at electroerosion processing. Modern Manufacturing Technologies in Industrial Engineering. Sibiu, Romania. </a:t>
            </a:r>
            <a:r>
              <a:rPr lang="ro-RO"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2017.</a:t>
            </a:r>
          </a:p>
          <a:p>
            <a:pPr marL="342900" indent="-342900" algn="just">
              <a:buFont typeface="+mj-lt"/>
              <a:buAutoNum type="arabicPeriod"/>
            </a:pPr>
            <a:r>
              <a:rPr lang="x-none" dirty="0" smtClean="0">
                <a:latin typeface="Times New Roman" panose="02020603050405020304" pitchFamily="18" charset="0"/>
                <a:cs typeface="Times New Roman" panose="02020603050405020304" pitchFamily="18" charset="0"/>
              </a:rPr>
              <a:t>E</a:t>
            </a:r>
            <a:r>
              <a:rPr lang="x-none" dirty="0">
                <a:latin typeface="Times New Roman" panose="02020603050405020304" pitchFamily="18" charset="0"/>
                <a:cs typeface="Times New Roman" panose="02020603050405020304" pitchFamily="18" charset="0"/>
              </a:rPr>
              <a:t>. Ungureanu, P. Stoicev, P. Topală, V. Beșliu, A. Platon. Premisele teoretice, privind formarea nano- și microdimensională a acoperirilor de fier electrolitic cu proprietăți de autolubrifiere rezistente la uzare. Materialele Conferinței anuale Tehnico-Științifice a Colaboratorilor, Doctoranzilor și Studenților, 17 noiembrie 2017, Universitatea Tehnică a Moldovei. </a:t>
            </a:r>
            <a:endParaRPr lang="x-none" dirty="0" smtClean="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x-none" dirty="0" smtClean="0">
                <a:latin typeface="Times New Roman" panose="02020603050405020304" pitchFamily="18" charset="0"/>
                <a:cs typeface="Times New Roman" panose="02020603050405020304" pitchFamily="18" charset="0"/>
              </a:rPr>
              <a:t>Arcadii </a:t>
            </a:r>
            <a:r>
              <a:rPr lang="x-none" dirty="0">
                <a:latin typeface="Times New Roman" panose="02020603050405020304" pitchFamily="18" charset="0"/>
                <a:cs typeface="Times New Roman" panose="02020603050405020304" pitchFamily="18" charset="0"/>
              </a:rPr>
              <a:t>BOLDESCU, Vitalie BEŞLIU, Elena ROTARI. Использование «умного» текстиля для изготовление одежды. Materialele Conferinței anuale Tehnico-Științifice a Colaboratorilor, Doctoranzilor și Studenților, 17 noiembrie 2017, Universitatea Tehnică a </a:t>
            </a:r>
            <a:r>
              <a:rPr lang="x-none" dirty="0" smtClean="0">
                <a:latin typeface="Times New Roman" panose="02020603050405020304" pitchFamily="18" charset="0"/>
                <a:cs typeface="Times New Roman" panose="02020603050405020304" pitchFamily="18" charset="0"/>
              </a:rPr>
              <a:t>Moldovei.</a:t>
            </a:r>
          </a:p>
          <a:p>
            <a:pPr marL="342900" indent="-342900" algn="just">
              <a:buFont typeface="+mj-lt"/>
              <a:buAutoNum type="arabicPeriod"/>
            </a:pPr>
            <a:r>
              <a:rPr lang="x-none" dirty="0" smtClean="0">
                <a:latin typeface="Times New Roman" panose="02020603050405020304" pitchFamily="18" charset="0"/>
                <a:cs typeface="Times New Roman" panose="02020603050405020304" pitchFamily="18" charset="0"/>
              </a:rPr>
              <a:t>Anatoli </a:t>
            </a:r>
            <a:r>
              <a:rPr lang="x-none" dirty="0">
                <a:latin typeface="Times New Roman" panose="02020603050405020304" pitchFamily="18" charset="0"/>
                <a:cs typeface="Times New Roman" panose="02020603050405020304" pitchFamily="18" charset="0"/>
              </a:rPr>
              <a:t>PETCOGLO, Arefa HÎRBU, Vitalie BEȘLIU. Generator helioelectric cu oglinzi parabolice. Materialele Conferinței anuale Tehnico-Științifice a Colaboratorilor, Doctoranzilor și Studenților, 17 noiembrie 2017, Universitatea Tehnică a </a:t>
            </a:r>
            <a:r>
              <a:rPr lang="x-none" dirty="0" smtClean="0">
                <a:latin typeface="Times New Roman" panose="02020603050405020304" pitchFamily="18" charset="0"/>
                <a:cs typeface="Times New Roman" panose="02020603050405020304" pitchFamily="18" charset="0"/>
              </a:rPr>
              <a:t>Moldovei.</a:t>
            </a:r>
          </a:p>
          <a:p>
            <a:pPr marL="342900" indent="-342900" algn="just">
              <a:buFont typeface="+mj-lt"/>
              <a:buAutoNum type="arabicPeriod"/>
            </a:pPr>
            <a:r>
              <a:rPr lang="x-none" dirty="0" smtClean="0">
                <a:latin typeface="Times New Roman" panose="02020603050405020304" pitchFamily="18" charset="0"/>
                <a:cs typeface="Times New Roman" panose="02020603050405020304" pitchFamily="18" charset="0"/>
              </a:rPr>
              <a:t>Vitalie </a:t>
            </a:r>
            <a:r>
              <a:rPr lang="x-none" dirty="0">
                <a:latin typeface="Times New Roman" panose="02020603050405020304" pitchFamily="18" charset="0"/>
                <a:cs typeface="Times New Roman" panose="02020603050405020304" pitchFamily="18" charset="0"/>
              </a:rPr>
              <a:t>BEȘLIU Despre realizarea concursului la Grafica inginerească. Revista ştiinţifico-metodică Tehnocopia. USARB, Bălți, </a:t>
            </a:r>
            <a:r>
              <a:rPr lang="x-none" dirty="0" smtClean="0">
                <a:latin typeface="Times New Roman" panose="02020603050405020304" pitchFamily="18" charset="0"/>
                <a:cs typeface="Times New Roman" panose="02020603050405020304" pitchFamily="18" charset="0"/>
              </a:rPr>
              <a:t>2017.</a:t>
            </a:r>
          </a:p>
          <a:p>
            <a:pPr marL="342900" indent="-342900" algn="just">
              <a:buFont typeface="+mj-lt"/>
              <a:buAutoNum type="arabicPeriod"/>
            </a:pPr>
            <a:r>
              <a:rPr lang="x-none" dirty="0" smtClean="0">
                <a:latin typeface="Times New Roman" panose="02020603050405020304" pitchFamily="18" charset="0"/>
                <a:cs typeface="Times New Roman" panose="02020603050405020304" pitchFamily="18" charset="0"/>
              </a:rPr>
              <a:t>Eugeniu </a:t>
            </a:r>
            <a:r>
              <a:rPr lang="x-none" dirty="0">
                <a:latin typeface="Times New Roman" panose="02020603050405020304" pitchFamily="18" charset="0"/>
                <a:cs typeface="Times New Roman" panose="02020603050405020304" pitchFamily="18" charset="0"/>
              </a:rPr>
              <a:t>Ungureanu, Petru Stoicev, Pavel Topală, Vitalie Beșliu, Andrei Platon. Aspectele teoretice ale fenomenelor de autolubrifiere a suprafețelor de frecare a tribocuplelor, restabilite cu acoperiri de fier electrolitic in baza caprolactamei. Revista: Fizica și Tehnica. Procese, modele, experimente. Universitatea de Stat din Bălţi. 2017</a:t>
            </a:r>
            <a:r>
              <a:rPr lang="x-none"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2437122" y="182479"/>
            <a:ext cx="4283610" cy="461665"/>
          </a:xfrm>
          <a:prstGeom prst="rect">
            <a:avLst/>
          </a:prstGeom>
          <a:solidFill>
            <a:schemeClr val="accent6">
              <a:lumMod val="60000"/>
              <a:lumOff val="40000"/>
            </a:schemeClr>
          </a:solidFill>
        </p:spPr>
        <p:txBody>
          <a:bodyPr wrap="none">
            <a:spAutoFit/>
          </a:bodyPr>
          <a:lstStyle/>
          <a:p>
            <a:pPr algn="ctr"/>
            <a:r>
              <a:rPr lang="ro-RO" sz="2400" b="1" dirty="0">
                <a:latin typeface="Times New Roman" panose="02020603050405020304" pitchFamily="18" charset="0"/>
                <a:ea typeface="Times New Roman" panose="02020603050405020304" pitchFamily="18" charset="0"/>
                <a:cs typeface="Times New Roman" panose="02020603050405020304" pitchFamily="18" charset="0"/>
              </a:rPr>
              <a:t>Articole depuse spre publicare:</a:t>
            </a:r>
          </a:p>
        </p:txBody>
      </p:sp>
    </p:spTree>
    <p:extLst>
      <p:ext uri="{BB962C8B-B14F-4D97-AF65-F5344CB8AC3E}">
        <p14:creationId xmlns:p14="http://schemas.microsoft.com/office/powerpoint/2010/main" xmlns="" val="3518920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600326"/>
            <a:ext cx="7886700" cy="1325563"/>
          </a:xfrm>
          <a:solidFill>
            <a:srgbClr val="FFC000"/>
          </a:solidFill>
        </p:spPr>
        <p:txBody>
          <a:bodyPr>
            <a:noAutofit/>
          </a:bodyPr>
          <a:lstStyle/>
          <a:p>
            <a:pPr algn="ctr"/>
            <a:r>
              <a:rPr lang="ru-RU" sz="4000" b="1" dirty="0" err="1">
                <a:latin typeface="Times New Roman" panose="02020603050405020304" pitchFamily="18" charset="0"/>
                <a:cs typeface="Times New Roman" panose="02020603050405020304" pitchFamily="18" charset="0"/>
              </a:rPr>
              <a:t>Manifestări</a:t>
            </a:r>
            <a:r>
              <a:rPr lang="ru-RU" sz="4000" b="1" dirty="0">
                <a:latin typeface="Times New Roman" panose="02020603050405020304" pitchFamily="18" charset="0"/>
                <a:cs typeface="Times New Roman" panose="02020603050405020304" pitchFamily="18" charset="0"/>
              </a:rPr>
              <a:t> </a:t>
            </a:r>
            <a:r>
              <a:rPr lang="ru-RU" sz="4000" b="1" dirty="0" err="1">
                <a:latin typeface="Times New Roman" panose="02020603050405020304" pitchFamily="18" charset="0"/>
                <a:cs typeface="Times New Roman" panose="02020603050405020304" pitchFamily="18" charset="0"/>
              </a:rPr>
              <a:t>ştiinţifice</a:t>
            </a:r>
            <a:r>
              <a:rPr lang="ro-RO" sz="4000" b="1" dirty="0">
                <a:latin typeface="Times New Roman" panose="02020603050405020304" pitchFamily="18" charset="0"/>
                <a:cs typeface="Times New Roman" panose="02020603050405020304" pitchFamily="18" charset="0"/>
              </a:rPr>
              <a:t>: </a:t>
            </a:r>
            <a:r>
              <a:rPr lang="ro-RO" sz="4000" b="1" dirty="0" smtClean="0">
                <a:latin typeface="Times New Roman" panose="02020603050405020304" pitchFamily="18" charset="0"/>
                <a:cs typeface="Times New Roman" panose="02020603050405020304" pitchFamily="18" charset="0"/>
              </a:rPr>
              <a:t/>
            </a:r>
            <a:br>
              <a:rPr lang="ro-RO" sz="4000" b="1" dirty="0" smtClean="0">
                <a:latin typeface="Times New Roman" panose="02020603050405020304" pitchFamily="18" charset="0"/>
                <a:cs typeface="Times New Roman" panose="02020603050405020304" pitchFamily="18" charset="0"/>
              </a:rPr>
            </a:br>
            <a:r>
              <a:rPr lang="ro-RO" sz="4000" b="1" dirty="0" smtClean="0">
                <a:latin typeface="Times New Roman" panose="02020603050405020304" pitchFamily="18" charset="0"/>
                <a:cs typeface="Times New Roman" panose="02020603050405020304" pitchFamily="18" charset="0"/>
              </a:rPr>
              <a:t>organizare</a:t>
            </a:r>
            <a:r>
              <a:rPr lang="ro-RO" sz="4000" b="1" dirty="0">
                <a:latin typeface="Times New Roman" panose="02020603050405020304" pitchFamily="18" charset="0"/>
                <a:cs typeface="Times New Roman" panose="02020603050405020304" pitchFamily="18" charset="0"/>
              </a:rPr>
              <a:t>, participare</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4823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081" y="222623"/>
            <a:ext cx="8434316" cy="2308324"/>
          </a:xfrm>
          <a:prstGeom prst="rect">
            <a:avLst/>
          </a:prstGeom>
        </p:spPr>
        <p:txBody>
          <a:bodyPr wrap="square">
            <a:spAutoFit/>
          </a:bodyPr>
          <a:lstStyle/>
          <a:p>
            <a:pPr indent="457200" algn="just"/>
            <a:r>
              <a:rPr lang="ro-RO" dirty="0">
                <a:latin typeface="Times New Roman" panose="02020603050405020304" pitchFamily="18" charset="0"/>
                <a:ea typeface="Times New Roman" panose="02020603050405020304" pitchFamily="18" charset="0"/>
              </a:rPr>
              <a:t>Membrii echipei de cercetare, în frunte cu directorul de proiect au depus efort la   </a:t>
            </a:r>
            <a:r>
              <a:rPr lang="ro-RO" b="1" dirty="0">
                <a:latin typeface="Times New Roman" panose="02020603050405020304" pitchFamily="18" charset="0"/>
                <a:ea typeface="Times New Roman" panose="02020603050405020304" pitchFamily="18" charset="0"/>
              </a:rPr>
              <a:t>Co-organizarea conferinţe internaționale ModTech 2017</a:t>
            </a:r>
            <a:r>
              <a:rPr lang="ro-RO" dirty="0">
                <a:latin typeface="Times New Roman" panose="02020603050405020304" pitchFamily="18" charset="0"/>
                <a:ea typeface="Times New Roman" panose="02020603050405020304" pitchFamily="18" charset="0"/>
              </a:rPr>
              <a:t>. Astfel, directorul de proiect, cercetător ştiinţific principal, prof. univ., dr. hab. Pavel Topală şi cercetătorul ştiinţific superior, conf. univ., dr. Vladislav Rusnac în perioada 14-17 iunie 2017 s-au aflat la Sibiu, România, unde au muncit alături de colegii din România, Japonia şi Polonia.</a:t>
            </a:r>
          </a:p>
          <a:p>
            <a:pPr indent="457200" algn="just"/>
            <a:r>
              <a:rPr lang="ro-RO" dirty="0">
                <a:latin typeface="Times New Roman" panose="02020603050405020304" pitchFamily="18" charset="0"/>
                <a:ea typeface="Times New Roman" panose="02020603050405020304" pitchFamily="18" charset="0"/>
              </a:rPr>
              <a:t>Datorită efortului comun a fost posibilă desfăşurarea conferinţei ModTech 2017 la un nivel înalt, bine gândit şi de amploare. Faima Universităţii de Stat „Alecu Russo” din Bălţi a fost dusă şi prin prezentarea de rapoarte de susnumiţii participanţii la conferinţă.</a:t>
            </a:r>
            <a:endParaRPr lang="en-US" dirty="0">
              <a:latin typeface="Times New Roman" panose="02020603050405020304" pitchFamily="18" charset="0"/>
              <a:ea typeface="Times New Roman" panose="02020603050405020304" pitchFamily="18" charset="0"/>
            </a:endParaRPr>
          </a:p>
        </p:txBody>
      </p:sp>
      <p:pic>
        <p:nvPicPr>
          <p:cNvPr id="5" name="Рисунок 141"/>
          <p:cNvPicPr/>
          <p:nvPr/>
        </p:nvPicPr>
        <p:blipFill>
          <a:blip r:embed="rId2" cstate="email"/>
          <a:srcRect/>
          <a:stretch>
            <a:fillRect/>
          </a:stretch>
        </p:blipFill>
        <p:spPr bwMode="auto">
          <a:xfrm>
            <a:off x="3043453" y="2634018"/>
            <a:ext cx="2917362" cy="3925200"/>
          </a:xfrm>
          <a:prstGeom prst="rect">
            <a:avLst/>
          </a:prstGeom>
          <a:noFill/>
          <a:ln w="9525">
            <a:noFill/>
            <a:miter lim="800000"/>
            <a:headEnd/>
            <a:tailEnd/>
          </a:ln>
        </p:spPr>
      </p:pic>
      <p:pic>
        <p:nvPicPr>
          <p:cNvPr id="6" name="Рисунок 144"/>
          <p:cNvPicPr/>
          <p:nvPr/>
        </p:nvPicPr>
        <p:blipFill>
          <a:blip r:embed="rId3" cstate="email"/>
          <a:srcRect/>
          <a:stretch>
            <a:fillRect/>
          </a:stretch>
        </p:blipFill>
        <p:spPr bwMode="auto">
          <a:xfrm>
            <a:off x="5950425" y="2634018"/>
            <a:ext cx="2977265" cy="3925200"/>
          </a:xfrm>
          <a:prstGeom prst="rect">
            <a:avLst/>
          </a:prstGeom>
          <a:noFill/>
          <a:ln w="9525">
            <a:noFill/>
            <a:miter lim="800000"/>
            <a:headEnd/>
            <a:tailEnd/>
          </a:ln>
        </p:spPr>
      </p:pic>
      <p:sp>
        <p:nvSpPr>
          <p:cNvPr id="7" name="Rectangle 6"/>
          <p:cNvSpPr/>
          <p:nvPr/>
        </p:nvSpPr>
        <p:spPr>
          <a:xfrm>
            <a:off x="218365" y="3176099"/>
            <a:ext cx="2825089"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ro-RO" sz="3200" b="1" dirty="0">
                <a:latin typeface="Times New Roman" panose="02020603050405020304" pitchFamily="18" charset="0"/>
                <a:ea typeface="Times New Roman" panose="02020603050405020304" pitchFamily="18" charset="0"/>
              </a:rPr>
              <a:t>Co-organizarea conferinţe internaționale ModTech 2017</a:t>
            </a:r>
            <a:endParaRPr lang="en-US" sz="3200" dirty="0"/>
          </a:p>
        </p:txBody>
      </p:sp>
    </p:spTree>
    <p:extLst>
      <p:ext uri="{BB962C8B-B14F-4D97-AF65-F5344CB8AC3E}">
        <p14:creationId xmlns:p14="http://schemas.microsoft.com/office/powerpoint/2010/main" xmlns="" val="2753507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13810"/>
            <a:ext cx="7406640" cy="959893"/>
          </a:xfrm>
          <a:solidFill>
            <a:schemeClr val="accent6">
              <a:lumMod val="60000"/>
              <a:lumOff val="40000"/>
            </a:schemeClr>
          </a:solidFill>
        </p:spPr>
        <p:txBody>
          <a:bodyPr>
            <a:normAutofit/>
          </a:bodyPr>
          <a:lstStyle/>
          <a:p>
            <a:pPr algn="ctr"/>
            <a:r>
              <a:rPr lang="ro-RO" sz="2800" b="1" dirty="0">
                <a:latin typeface="Times New Roman" panose="02020603050405020304" pitchFamily="18" charset="0"/>
                <a:cs typeface="Times New Roman" panose="02020603050405020304" pitchFamily="18" charset="0"/>
              </a:rPr>
              <a:t>La conferința ModTech 2017 au fost prezentate următoarele rapoarte:</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272954" y="1789909"/>
            <a:ext cx="8625386" cy="4278094"/>
          </a:xfrm>
          <a:prstGeom prst="rect">
            <a:avLst/>
          </a:prstGeom>
        </p:spPr>
        <p:txBody>
          <a:bodyPr wrap="square">
            <a:spAutoFit/>
          </a:bodyPr>
          <a:lstStyle/>
          <a:p>
            <a:pPr marL="342900" indent="-342900">
              <a:buAutoNum type="arabicPeriod"/>
            </a:pPr>
            <a:r>
              <a:rPr lang="en-US" sz="1600" b="1" dirty="0">
                <a:latin typeface="Times New Roman" panose="02020603050405020304" pitchFamily="18" charset="0"/>
                <a:cs typeface="Times New Roman" panose="02020603050405020304" pitchFamily="18" charset="0"/>
              </a:rPr>
              <a:t>COMPLEX SURFACE ANALYSIS OF GRAPHITE PELLICLES FORMED BY APPLYING PEDM</a:t>
            </a:r>
            <a:r>
              <a:rPr lang="ro-RO" sz="1600" b="1"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Prezentator: Pavel Topala; Autori: Pavel Topala, Vitalie Besliu, Alexandr Ojegov, Dorin Guzgan și Irina Plesco.</a:t>
            </a:r>
          </a:p>
          <a:p>
            <a:pPr marL="342900" indent="-342900">
              <a:buFontTx/>
              <a:buAutoNum type="arabicPeriod"/>
            </a:pPr>
            <a:r>
              <a:rPr lang="en-US" sz="1600" b="1" dirty="0">
                <a:latin typeface="Times New Roman" pitchFamily="18" charset="0"/>
                <a:cs typeface="Times New Roman" pitchFamily="18" charset="0"/>
              </a:rPr>
              <a:t>METHODIC </a:t>
            </a:r>
            <a:r>
              <a:rPr lang="ro-RO"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OF </a:t>
            </a:r>
            <a:r>
              <a:rPr lang="ro-RO"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OBTAINING</a:t>
            </a:r>
            <a:r>
              <a:rPr lang="ro-RO"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 METALLIC</a:t>
            </a:r>
            <a:r>
              <a:rPr lang="ro-RO" sz="1600" b="1" dirty="0">
                <a:latin typeface="Times New Roman" pitchFamily="18" charset="0"/>
                <a:cs typeface="Times New Roman" pitchFamily="18" charset="0"/>
              </a:rPr>
              <a:t> </a:t>
            </a:r>
            <a:r>
              <a:rPr lang="en-US" sz="1600" b="1" dirty="0">
                <a:latin typeface="Times New Roman" pitchFamily="18" charset="0"/>
                <a:cs typeface="Times New Roman" pitchFamily="18" charset="0"/>
              </a:rPr>
              <a:t> NANOPARTICLES</a:t>
            </a:r>
            <a:r>
              <a:rPr lang="ro-RO" sz="1600" b="1" dirty="0">
                <a:latin typeface="Times New Roman" pitchFamily="18" charset="0"/>
                <a:cs typeface="Times New Roman" pitchFamily="18" charset="0"/>
              </a:rPr>
              <a:t>. </a:t>
            </a:r>
            <a:r>
              <a:rPr lang="ro-RO" sz="1600" dirty="0">
                <a:latin typeface="Times New Roman" panose="02020603050405020304" pitchFamily="18" charset="0"/>
                <a:cs typeface="Times New Roman" panose="02020603050405020304" pitchFamily="18" charset="0"/>
              </a:rPr>
              <a:t>Prezentator: Pavel Topala; Autori: Pavel Topala și Dmitrii Botnari;</a:t>
            </a:r>
          </a:p>
          <a:p>
            <a:pPr marL="342900" indent="-342900">
              <a:buFontTx/>
              <a:buAutoNum type="arabicPeriod"/>
            </a:pPr>
            <a:r>
              <a:rPr lang="en-US" sz="1600" b="1" dirty="0">
                <a:latin typeface="Times New Roman" panose="02020603050405020304" pitchFamily="18" charset="0"/>
                <a:cs typeface="Times New Roman" panose="02020603050405020304" pitchFamily="18" charset="0"/>
              </a:rPr>
              <a:t>EXPERIMENTAL INVESTIGATIONS AIMED</a:t>
            </a:r>
            <a:r>
              <a:rPr lang="ro-RO"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AT </a:t>
            </a:r>
            <a:r>
              <a:rPr lang="ro-RO" sz="1600" b="1"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THE THERMO-ELECTRONIC EMISSION OF TUNGSTEN CATHODES</a:t>
            </a:r>
            <a:r>
              <a:rPr lang="ro-RO" sz="1600" b="1"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Prezentator: Pavel Topala; Autori: Pavel Topala și Dorin Guzgan;</a:t>
            </a:r>
          </a:p>
          <a:p>
            <a:pPr marL="342900" indent="-342900">
              <a:buFontTx/>
              <a:buAutoNum type="arabicPeriod"/>
            </a:pPr>
            <a:r>
              <a:rPr lang="en-US" sz="1600" b="1" dirty="0">
                <a:latin typeface="Times New Roman" panose="02020603050405020304" pitchFamily="18" charset="0"/>
                <a:cs typeface="Times New Roman" panose="02020603050405020304" pitchFamily="18" charset="0"/>
              </a:rPr>
              <a:t>EXPERIMENTAL INVESTIGATIONS ON THE DURABILITY OF TOOL-ELECTRODES APPLIED AT THE SURFACE PROCESSING BY PEDM</a:t>
            </a:r>
            <a:r>
              <a:rPr lang="ro-RO" sz="1600" b="1" dirty="0">
                <a:latin typeface="Times New Roman" panose="02020603050405020304" pitchFamily="18" charset="0"/>
                <a:cs typeface="Times New Roman" panose="02020603050405020304" pitchFamily="18" charset="0"/>
              </a:rPr>
              <a:t>. </a:t>
            </a:r>
            <a:r>
              <a:rPr lang="ro-RO" sz="1600" dirty="0">
                <a:latin typeface="Times New Roman" panose="02020603050405020304" pitchFamily="18" charset="0"/>
                <a:cs typeface="Times New Roman" panose="02020603050405020304" pitchFamily="18" charset="0"/>
              </a:rPr>
              <a:t>Prezentator: Pavel Topala; Autori: Pavel Topala și Pînzaru Natalia</a:t>
            </a:r>
            <a:r>
              <a:rPr lang="ro-RO" sz="1600" dirty="0" smtClean="0">
                <a:latin typeface="Times New Roman" panose="02020603050405020304" pitchFamily="18" charset="0"/>
                <a:cs typeface="Times New Roman" panose="02020603050405020304" pitchFamily="18" charset="0"/>
              </a:rPr>
              <a:t>;</a:t>
            </a:r>
          </a:p>
          <a:p>
            <a:pPr marL="342900" indent="-342900">
              <a:buFont typeface="+mj-lt"/>
              <a:buAutoNum type="arabicPeriod" startAt="5"/>
            </a:pPr>
            <a:r>
              <a:rPr lang="en-US" sz="1600" b="1" dirty="0">
                <a:latin typeface="Times New Roman" pitchFamily="18" charset="0"/>
                <a:cs typeface="Times New Roman" pitchFamily="18" charset="0"/>
              </a:rPr>
              <a:t>AUTO-ADJUSTING  OF  THE  GAP  AT  ELECTROEROSION  PROCESSING</a:t>
            </a:r>
            <a:r>
              <a:rPr lang="ro-RO" sz="1600" b="1" dirty="0">
                <a:latin typeface="Times New Roman" pitchFamily="18" charset="0"/>
                <a:cs typeface="Times New Roman" pitchFamily="18" charset="0"/>
              </a:rPr>
              <a:t>. </a:t>
            </a:r>
            <a:r>
              <a:rPr lang="ro-RO" sz="1600" dirty="0">
                <a:latin typeface="Times New Roman" pitchFamily="18" charset="0"/>
                <a:cs typeface="Times New Roman" pitchFamily="18" charset="0"/>
              </a:rPr>
              <a:t>Prezentator: Rusnac Vladislav; Autori: Rusnac Vladislav, Pavel Topala, Dorin Guzgan și Anatolie Poperecinii;</a:t>
            </a:r>
          </a:p>
          <a:p>
            <a:pPr marL="342900" indent="-342900">
              <a:buFont typeface="+mj-lt"/>
              <a:buAutoNum type="arabicPeriod" startAt="5"/>
            </a:pPr>
            <a:r>
              <a:rPr lang="en-US" sz="1600" b="1" dirty="0">
                <a:latin typeface="Times New Roman" pitchFamily="18" charset="0"/>
                <a:cs typeface="Times New Roman" pitchFamily="18" charset="0"/>
              </a:rPr>
              <a:t>INVESTIGATIONS AIMED AT SURFACE ADHERENCE OF GRAPHITE PELLICLES FORMED BY APPLYING PEDM</a:t>
            </a:r>
            <a:r>
              <a:rPr lang="ro-RO" sz="1600" b="1" dirty="0">
                <a:latin typeface="Times New Roman" pitchFamily="18" charset="0"/>
                <a:cs typeface="Times New Roman" pitchFamily="18" charset="0"/>
              </a:rPr>
              <a:t>. </a:t>
            </a:r>
            <a:r>
              <a:rPr lang="ro-RO" sz="1600" dirty="0">
                <a:latin typeface="Times New Roman" pitchFamily="18" charset="0"/>
                <a:cs typeface="Times New Roman" pitchFamily="18" charset="0"/>
              </a:rPr>
              <a:t>Prezentator: Pavel Topala; Autori: Pavel Topala, Vitalie Besliu, Alexandr Ojegov și Natalia Pinzaru</a:t>
            </a:r>
            <a:r>
              <a:rPr lang="ro-RO" sz="1600" dirty="0" smtClean="0">
                <a:latin typeface="Times New Roman" pitchFamily="18" charset="0"/>
                <a:cs typeface="Times New Roman" pitchFamily="18" charset="0"/>
              </a:rPr>
              <a:t>.</a:t>
            </a:r>
            <a:endParaRPr lang="ro-RO"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3217615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a:stretch/>
        </p:blipFill>
        <p:spPr>
          <a:xfrm>
            <a:off x="277087" y="387927"/>
            <a:ext cx="8585438" cy="6292961"/>
          </a:xfrm>
          <a:prstGeom prst="rect">
            <a:avLst/>
          </a:prstGeom>
        </p:spPr>
      </p:pic>
    </p:spTree>
    <p:extLst>
      <p:ext uri="{BB962C8B-B14F-4D97-AF65-F5344CB8AC3E}">
        <p14:creationId xmlns:p14="http://schemas.microsoft.com/office/powerpoint/2010/main" xmlns="" val="20071278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7" y="217742"/>
            <a:ext cx="8297839" cy="1322030"/>
          </a:xfrm>
          <a:solidFill>
            <a:schemeClr val="accent6">
              <a:lumMod val="60000"/>
              <a:lumOff val="40000"/>
            </a:schemeClr>
          </a:solidFill>
        </p:spPr>
        <p:txBody>
          <a:bodyPr>
            <a:normAutofit fontScale="90000"/>
          </a:bodyPr>
          <a:lstStyle/>
          <a:p>
            <a:pPr lvl="0" algn="ctr"/>
            <a:r>
              <a:rPr lang="ro-RO" sz="3200" b="1" dirty="0">
                <a:latin typeface="Times New Roman" panose="02020603050405020304" pitchFamily="18" charset="0"/>
                <a:cs typeface="Times New Roman" panose="02020603050405020304" pitchFamily="18" charset="0"/>
              </a:rPr>
              <a:t>Participarea la a </a:t>
            </a:r>
            <a:r>
              <a:rPr lang="en-US" sz="3200" b="1" dirty="0">
                <a:latin typeface="Times New Roman" panose="02020603050405020304" pitchFamily="18" charset="0"/>
                <a:ea typeface="Times New Roman" panose="02020603050405020304" pitchFamily="18" charset="0"/>
              </a:rPr>
              <a:t>XXI</a:t>
            </a:r>
            <a:r>
              <a:rPr lang="ro-RO" sz="3200" b="1" dirty="0">
                <a:latin typeface="Times New Roman" panose="02020603050405020304" pitchFamily="18" charset="0"/>
                <a:ea typeface="Times New Roman" panose="02020603050405020304" pitchFamily="18" charset="0"/>
              </a:rPr>
              <a:t>-a</a:t>
            </a:r>
            <a:r>
              <a:rPr lang="en-US" sz="3200" b="1" dirty="0">
                <a:latin typeface="Times New Roman" panose="02020603050405020304" pitchFamily="18" charset="0"/>
                <a:ea typeface="Times New Roman" panose="02020603050405020304" pitchFamily="18" charset="0"/>
              </a:rPr>
              <a:t> </a:t>
            </a:r>
            <a:r>
              <a:rPr lang="ro-RO" sz="3200" b="1" dirty="0">
                <a:latin typeface="Times New Roman" panose="02020603050405020304" pitchFamily="18" charset="0"/>
                <a:ea typeface="Times New Roman" panose="02020603050405020304" pitchFamily="18" charset="0"/>
              </a:rPr>
              <a:t>Expoziție </a:t>
            </a:r>
            <a:r>
              <a:rPr lang="en-US" sz="3200" b="1" dirty="0" err="1">
                <a:latin typeface="Times New Roman" panose="02020603050405020304" pitchFamily="18" charset="0"/>
                <a:ea typeface="Times New Roman" panose="02020603050405020304" pitchFamily="18" charset="0"/>
              </a:rPr>
              <a:t>Interna</a:t>
            </a:r>
            <a:r>
              <a:rPr lang="ro-RO" sz="3200" b="1" dirty="0">
                <a:latin typeface="Times New Roman" panose="02020603050405020304" pitchFamily="18" charset="0"/>
                <a:ea typeface="Times New Roman" panose="02020603050405020304" pitchFamily="18" charset="0"/>
              </a:rPr>
              <a:t>ț</a:t>
            </a:r>
            <a:r>
              <a:rPr lang="en-US" sz="3200" b="1" dirty="0" err="1">
                <a:latin typeface="Times New Roman" panose="02020603050405020304" pitchFamily="18" charset="0"/>
                <a:ea typeface="Times New Roman" panose="02020603050405020304" pitchFamily="18" charset="0"/>
              </a:rPr>
              <a:t>ional</a:t>
            </a:r>
            <a:r>
              <a:rPr lang="ro-RO" sz="3200" b="1" dirty="0">
                <a:latin typeface="Times New Roman" panose="02020603050405020304" pitchFamily="18" charset="0"/>
                <a:ea typeface="Times New Roman" panose="02020603050405020304" pitchFamily="18" charset="0"/>
              </a:rPr>
              <a:t>ă</a:t>
            </a:r>
            <a:r>
              <a:rPr lang="en-US" sz="3200" b="1" dirty="0">
                <a:latin typeface="Times New Roman" panose="02020603050405020304" pitchFamily="18" charset="0"/>
                <a:ea typeface="Times New Roman" panose="02020603050405020304" pitchFamily="18" charset="0"/>
              </a:rPr>
              <a:t> </a:t>
            </a:r>
            <a:r>
              <a:rPr lang="ro-RO" sz="3200" b="1" dirty="0">
                <a:latin typeface="Times New Roman" panose="02020603050405020304" pitchFamily="18" charset="0"/>
                <a:ea typeface="Times New Roman" panose="02020603050405020304" pitchFamily="18" charset="0"/>
              </a:rPr>
              <a:t/>
            </a:r>
            <a:br>
              <a:rPr lang="ro-RO" sz="3200" b="1" dirty="0">
                <a:latin typeface="Times New Roman" panose="02020603050405020304" pitchFamily="18" charset="0"/>
                <a:ea typeface="Times New Roman" panose="02020603050405020304" pitchFamily="18" charset="0"/>
              </a:rPr>
            </a:br>
            <a:r>
              <a:rPr lang="ro-RO" sz="3200" b="1" dirty="0">
                <a:latin typeface="Times New Roman" panose="02020603050405020304" pitchFamily="18" charset="0"/>
                <a:ea typeface="Times New Roman" panose="02020603050405020304" pitchFamily="18" charset="0"/>
              </a:rPr>
              <a:t>de </a:t>
            </a:r>
            <a:r>
              <a:rPr lang="en-US" sz="3200" b="1" dirty="0" err="1">
                <a:latin typeface="Times New Roman" panose="02020603050405020304" pitchFamily="18" charset="0"/>
                <a:ea typeface="Times New Roman" panose="02020603050405020304" pitchFamily="18" charset="0"/>
              </a:rPr>
              <a:t>Inven</a:t>
            </a:r>
            <a:r>
              <a:rPr lang="ro-RO" sz="3200" b="1" dirty="0">
                <a:latin typeface="Times New Roman" panose="02020603050405020304" pitchFamily="18" charset="0"/>
                <a:ea typeface="Times New Roman" panose="02020603050405020304" pitchFamily="18" charset="0"/>
              </a:rPr>
              <a:t>ții</a:t>
            </a:r>
            <a:r>
              <a:rPr lang="en-US" sz="3200" b="1" dirty="0">
                <a:latin typeface="Times New Roman" panose="02020603050405020304" pitchFamily="18" charset="0"/>
                <a:ea typeface="Times New Roman" panose="02020603050405020304" pitchFamily="18" charset="0"/>
              </a:rPr>
              <a:t> INVENTICA 2017, </a:t>
            </a:r>
            <a:r>
              <a:rPr lang="ro-RO" sz="3200" b="1" dirty="0">
                <a:latin typeface="Times New Roman" panose="02020603050405020304" pitchFamily="18" charset="0"/>
                <a:ea typeface="Times New Roman" panose="02020603050405020304" pitchFamily="18" charset="0"/>
              </a:rPr>
              <a:t/>
            </a:r>
            <a:br>
              <a:rPr lang="ro-RO" sz="3200" b="1" dirty="0">
                <a:latin typeface="Times New Roman" panose="02020603050405020304" pitchFamily="18" charset="0"/>
                <a:ea typeface="Times New Roman" panose="02020603050405020304" pitchFamily="18" charset="0"/>
              </a:rPr>
            </a:br>
            <a:r>
              <a:rPr lang="en-US" sz="3200" b="1" dirty="0">
                <a:latin typeface="Times New Roman" panose="02020603050405020304" pitchFamily="18" charset="0"/>
                <a:ea typeface="Times New Roman" panose="02020603050405020304" pitchFamily="18" charset="0"/>
              </a:rPr>
              <a:t>28.06-30.06.2017, </a:t>
            </a:r>
            <a:r>
              <a:rPr lang="en-US" sz="3200" b="1" dirty="0" err="1">
                <a:latin typeface="Times New Roman" panose="02020603050405020304" pitchFamily="18" charset="0"/>
                <a:ea typeface="Times New Roman" panose="02020603050405020304" pitchFamily="18" charset="0"/>
              </a:rPr>
              <a:t>Ia</a:t>
            </a:r>
            <a:r>
              <a:rPr lang="ro-RO" sz="3200" b="1" dirty="0">
                <a:latin typeface="Times New Roman" panose="02020603050405020304" pitchFamily="18" charset="0"/>
                <a:ea typeface="Times New Roman" panose="02020603050405020304" pitchFamily="18" charset="0"/>
              </a:rPr>
              <a:t>și, România</a:t>
            </a:r>
            <a:endParaRPr lang="en-US" sz="3200" b="1" dirty="0">
              <a:latin typeface="Times New Roman" panose="02020603050405020304" pitchFamily="18" charset="0"/>
              <a:cs typeface="Times New Roman" panose="02020603050405020304" pitchFamily="18" charset="0"/>
            </a:endParaRPr>
          </a:p>
        </p:txBody>
      </p:sp>
      <p:sp>
        <p:nvSpPr>
          <p:cNvPr id="4" name="Rectangle 3"/>
          <p:cNvSpPr/>
          <p:nvPr/>
        </p:nvSpPr>
        <p:spPr>
          <a:xfrm>
            <a:off x="318659" y="2027927"/>
            <a:ext cx="8431216" cy="4154984"/>
          </a:xfrm>
          <a:prstGeom prst="rect">
            <a:avLst/>
          </a:prstGeom>
        </p:spPr>
        <p:txBody>
          <a:bodyPr wrap="square">
            <a:spAutoFit/>
          </a:bodyPr>
          <a:lstStyle/>
          <a:p>
            <a:pPr marL="342900" indent="-342900" algn="just">
              <a:buFont typeface="+mj-lt"/>
              <a:buAutoNum type="arabicPeriod"/>
              <a:tabLst>
                <a:tab pos="630555" algn="l"/>
              </a:tabLst>
            </a:pPr>
            <a:r>
              <a:rPr lang="en-US" sz="2200" b="1" dirty="0">
                <a:latin typeface="Times New Roman" panose="02020603050405020304" pitchFamily="18" charset="0"/>
                <a:ea typeface="Times New Roman" panose="02020603050405020304" pitchFamily="18" charset="0"/>
              </a:rPr>
              <a:t>Design and production of CST-4 cultivator designed for soil processing by Strip-till technology.</a:t>
            </a:r>
            <a:r>
              <a:rPr lang="en-US" sz="2200" dirty="0">
                <a:latin typeface="Times New Roman" panose="02020603050405020304" pitchFamily="18" charset="0"/>
                <a:ea typeface="Times New Roman" panose="02020603050405020304" pitchFamily="18" charset="0"/>
              </a:rPr>
              <a:t> </a:t>
            </a:r>
            <a:r>
              <a:rPr lang="ro-RO" sz="2200" dirty="0">
                <a:latin typeface="Times New Roman" panose="02020603050405020304" pitchFamily="18" charset="0"/>
                <a:ea typeface="Times New Roman" panose="02020603050405020304" pitchFamily="18" charset="0"/>
              </a:rPr>
              <a:t>Prezentator: Ojegov A.; Autori: OJEGOV, A., PODUREAC, V., GAVDIUC, I</a:t>
            </a:r>
            <a:r>
              <a:rPr lang="en-US" sz="2200" dirty="0">
                <a:latin typeface="Times New Roman" panose="02020603050405020304" pitchFamily="18" charset="0"/>
                <a:ea typeface="Times New Roman" panose="02020603050405020304" pitchFamily="18" charset="0"/>
              </a:rPr>
              <a:t>.</a:t>
            </a:r>
          </a:p>
          <a:p>
            <a:pPr marL="342900" indent="-342900" algn="just">
              <a:buFont typeface="+mj-lt"/>
              <a:buAutoNum type="arabicPeriod"/>
              <a:tabLst>
                <a:tab pos="630555" algn="l"/>
              </a:tabLst>
            </a:pPr>
            <a:r>
              <a:rPr lang="en-US" sz="2200" b="1" dirty="0">
                <a:latin typeface="Times New Roman" panose="02020603050405020304" pitchFamily="18" charset="0"/>
                <a:ea typeface="Times New Roman" panose="02020603050405020304" pitchFamily="18" charset="0"/>
              </a:rPr>
              <a:t>Continuous acceleration of electrons in air at normal atmospheric pressure using multichannel electrodes. </a:t>
            </a:r>
            <a:r>
              <a:rPr lang="ro-RO" sz="2200" dirty="0">
                <a:latin typeface="Times New Roman" panose="02020603050405020304" pitchFamily="18" charset="0"/>
                <a:ea typeface="Times New Roman" panose="02020603050405020304" pitchFamily="18" charset="0"/>
              </a:rPr>
              <a:t>Prezentator: Hîrbu A.; Autori: TOPALĂ, P., HÎRBU, A., OJEGOV, A., BEȘLIU, V. </a:t>
            </a:r>
            <a:endParaRPr lang="en-US" sz="2200" dirty="0">
              <a:latin typeface="Times New Roman" panose="02020603050405020304" pitchFamily="18" charset="0"/>
              <a:ea typeface="Times New Roman" panose="02020603050405020304" pitchFamily="18" charset="0"/>
            </a:endParaRPr>
          </a:p>
          <a:p>
            <a:pPr marL="342900" indent="-342900" algn="just">
              <a:buFont typeface="+mj-lt"/>
              <a:buAutoNum type="arabicPeriod"/>
              <a:tabLst>
                <a:tab pos="630555" algn="l"/>
              </a:tabLst>
            </a:pPr>
            <a:r>
              <a:rPr lang="en-US" sz="2200" b="1" dirty="0">
                <a:latin typeface="Times New Roman" panose="02020603050405020304" pitchFamily="18" charset="0"/>
                <a:ea typeface="Times New Roman" panose="02020603050405020304" pitchFamily="18" charset="0"/>
              </a:rPr>
              <a:t>The excitement of silicone glass components molecules in weak and non-homogeneous magnetic fields.</a:t>
            </a:r>
            <a:r>
              <a:rPr lang="en-US" sz="2200" dirty="0">
                <a:latin typeface="Times New Roman" panose="02020603050405020304" pitchFamily="18" charset="0"/>
                <a:ea typeface="Times New Roman" panose="02020603050405020304" pitchFamily="18" charset="0"/>
              </a:rPr>
              <a:t> </a:t>
            </a:r>
            <a:r>
              <a:rPr lang="ro-RO" sz="2200" dirty="0">
                <a:latin typeface="Times New Roman" panose="02020603050405020304" pitchFamily="18" charset="0"/>
                <a:ea typeface="Times New Roman" panose="02020603050405020304" pitchFamily="18" charset="0"/>
              </a:rPr>
              <a:t>Prezentator: Hîrbu A.; Autori: TOPALĂ, P., HÎRBU, A., OJEGOV, A., BEȘLIU, V.</a:t>
            </a:r>
            <a:endParaRPr lang="en-US" sz="2200" dirty="0">
              <a:latin typeface="Times New Roman" panose="02020603050405020304" pitchFamily="18" charset="0"/>
              <a:ea typeface="Times New Roman" panose="02020603050405020304" pitchFamily="18" charset="0"/>
            </a:endParaRPr>
          </a:p>
          <a:p>
            <a:pPr marL="342900" indent="-342900" algn="just">
              <a:buFont typeface="+mj-lt"/>
              <a:buAutoNum type="arabicPeriod"/>
              <a:tabLst>
                <a:tab pos="630555" algn="l"/>
              </a:tabLst>
            </a:pPr>
            <a:r>
              <a:rPr lang="en-US" sz="2200" b="1" dirty="0">
                <a:latin typeface="Times New Roman" panose="02020603050405020304" pitchFamily="18" charset="0"/>
                <a:ea typeface="Times New Roman" panose="02020603050405020304" pitchFamily="18" charset="0"/>
              </a:rPr>
              <a:t>Method for surface adhesion decreasing of the conjugated parts by applying pulsed electric discharge machining. </a:t>
            </a:r>
            <a:r>
              <a:rPr lang="ro-RO" sz="2200" dirty="0">
                <a:latin typeface="Times New Roman" panose="02020603050405020304" pitchFamily="18" charset="0"/>
                <a:ea typeface="Times New Roman" panose="02020603050405020304" pitchFamily="18" charset="0"/>
              </a:rPr>
              <a:t>Prezentator: Beșliu V.; Autori: TOPALĂ, P., BEȘLIU, V., OJEGOV, A., HÎRBU, A. </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12962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val="0"/>
              </a:ext>
            </a:extLst>
          </a:blip>
          <a:srcRect/>
          <a:stretch/>
        </p:blipFill>
        <p:spPr>
          <a:xfrm>
            <a:off x="272749" y="1330036"/>
            <a:ext cx="8584443" cy="4391891"/>
          </a:xfrm>
          <a:prstGeom prst="rect">
            <a:avLst/>
          </a:prstGeom>
        </p:spPr>
      </p:pic>
    </p:spTree>
    <p:extLst>
      <p:ext uri="{BB962C8B-B14F-4D97-AF65-F5344CB8AC3E}">
        <p14:creationId xmlns:p14="http://schemas.microsoft.com/office/powerpoint/2010/main" xmlns="" val="33967222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98438"/>
            <a:ext cx="8326582" cy="2308324"/>
          </a:xfrm>
          <a:prstGeom prst="rect">
            <a:avLst/>
          </a:prstGeom>
        </p:spPr>
        <p:txBody>
          <a:bodyPr wrap="square">
            <a:spAutoFit/>
          </a:bodyPr>
          <a:lstStyle/>
          <a:p>
            <a:r>
              <a:rPr lang="x-none" sz="2400" dirty="0">
                <a:solidFill>
                  <a:srgbClr val="000000"/>
                </a:solidFill>
                <a:latin typeface="Times New Roman" panose="02020603050405020304" pitchFamily="18" charset="0"/>
                <a:ea typeface="Times New Roman" panose="02020603050405020304" pitchFamily="18" charset="0"/>
              </a:rPr>
              <a:t>Directorul de proiect, cercetător științific principal, dr. hab., prof. univ. Pavel Topală și cercetătorul științific superior, dr., conf.univ. Vladislav Rusnac au participat la Conferința Științifică Internațională: „Asigurarea viabilității economico-manageriale pentru dezvoltarea durabilă a economiei regionale în condițiile integrării în UE”</a:t>
            </a:r>
            <a:endParaRPr lang="en-US" sz="2400" dirty="0"/>
          </a:p>
        </p:txBody>
      </p:sp>
      <p:pic>
        <p:nvPicPr>
          <p:cNvPr id="5" name="Picture 4" descr="C:\Users\NATALIA\AppData\Local\Microsoft\Windows\INetCache\Content.Word\WP_20171202_18_57_54_Pro.jpg"/>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1608311" y="3010332"/>
            <a:ext cx="5942416" cy="373683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913377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37322"/>
            <a:ext cx="8592457" cy="517871"/>
          </a:xfrm>
          <a:solidFill>
            <a:schemeClr val="accent5">
              <a:lumMod val="40000"/>
              <a:lumOff val="60000"/>
            </a:schemeClr>
          </a:solidFill>
        </p:spPr>
        <p:txBody>
          <a:bodyPr>
            <a:noAutofit/>
          </a:bodyPr>
          <a:lstStyle/>
          <a:p>
            <a:pPr lvl="0" algn="ctr"/>
            <a:r>
              <a:rPr lang="en-US" sz="2800" b="1" dirty="0" err="1">
                <a:latin typeface="Times New Roman" panose="02020603050405020304" pitchFamily="18" charset="0"/>
                <a:cs typeface="Times New Roman" panose="02020603050405020304" pitchFamily="18" charset="0"/>
              </a:rPr>
              <a:t>Numele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directorului</a:t>
            </a:r>
            <a:r>
              <a:rPr lang="en-US" sz="2800" b="1" dirty="0">
                <a:latin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cs typeface="Times New Roman" panose="02020603050405020304" pitchFamily="18" charset="0"/>
              </a:rPr>
              <a:t>proiect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Echipa</a:t>
            </a:r>
            <a:r>
              <a:rPr lang="en-US" sz="2800" b="1" dirty="0">
                <a:latin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cs typeface="Times New Roman" panose="02020603050405020304" pitchFamily="18" charset="0"/>
              </a:rPr>
              <a:t>cercetare</a:t>
            </a:r>
            <a:r>
              <a:rPr lang="en-US" sz="2800" b="1" dirty="0">
                <a:latin typeface="Times New Roman" panose="02020603050405020304" pitchFamily="18" charset="0"/>
                <a:cs typeface="Times New Roman" panose="02020603050405020304" pitchFamily="18" charset="0"/>
              </a:rPr>
              <a:t>;</a:t>
            </a:r>
          </a:p>
        </p:txBody>
      </p:sp>
      <p:graphicFrame>
        <p:nvGraphicFramePr>
          <p:cNvPr id="4" name="Таблица 3"/>
          <p:cNvGraphicFramePr>
            <a:graphicFrameLocks noGrp="1"/>
          </p:cNvGraphicFramePr>
          <p:nvPr>
            <p:extLst>
              <p:ext uri="{D42A27DB-BD31-4B8C-83A1-F6EECF244321}">
                <p14:modId xmlns:p14="http://schemas.microsoft.com/office/powerpoint/2010/main" xmlns="" val="4153464676"/>
              </p:ext>
            </p:extLst>
          </p:nvPr>
        </p:nvGraphicFramePr>
        <p:xfrm>
          <a:off x="116116" y="1368432"/>
          <a:ext cx="8897256" cy="5358384"/>
        </p:xfrm>
        <a:graphic>
          <a:graphicData uri="http://schemas.openxmlformats.org/drawingml/2006/table">
            <a:tbl>
              <a:tblPr firstRow="1" firstCol="1" bandRow="1">
                <a:tableStyleId>{5C22544A-7EE6-4342-B048-85BDC9FD1C3A}</a:tableStyleId>
              </a:tblPr>
              <a:tblGrid>
                <a:gridCol w="2873827">
                  <a:extLst>
                    <a:ext uri="{9D8B030D-6E8A-4147-A177-3AD203B41FA5}">
                      <a16:colId xmlns:a16="http://schemas.microsoft.com/office/drawing/2014/main" xmlns="" val="1815796324"/>
                    </a:ext>
                  </a:extLst>
                </a:gridCol>
                <a:gridCol w="1291771">
                  <a:extLst>
                    <a:ext uri="{9D8B030D-6E8A-4147-A177-3AD203B41FA5}">
                      <a16:colId xmlns:a16="http://schemas.microsoft.com/office/drawing/2014/main" xmlns="" val="3585671692"/>
                    </a:ext>
                  </a:extLst>
                </a:gridCol>
                <a:gridCol w="4731658">
                  <a:extLst>
                    <a:ext uri="{9D8B030D-6E8A-4147-A177-3AD203B41FA5}">
                      <a16:colId xmlns:a16="http://schemas.microsoft.com/office/drawing/2014/main" xmlns="" val="2574636414"/>
                    </a:ext>
                  </a:extLst>
                </a:gridCol>
              </a:tblGrid>
              <a:tr h="498978">
                <a:tc>
                  <a:txBody>
                    <a:bodyPr/>
                    <a:lstStyle/>
                    <a:p>
                      <a:pPr algn="ctr">
                        <a:lnSpc>
                          <a:spcPct val="150000"/>
                        </a:lnSpc>
                        <a:spcAft>
                          <a:spcPts val="0"/>
                        </a:spcAft>
                      </a:pPr>
                      <a:r>
                        <a:rPr lang="x-none" sz="2400" dirty="0" smtClean="0">
                          <a:solidFill>
                            <a:schemeClr val="tx1"/>
                          </a:solidFill>
                          <a:effectLst/>
                        </a:rPr>
                        <a:t>N. P.</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tc>
                <a:tc>
                  <a:txBody>
                    <a:bodyPr/>
                    <a:lstStyle/>
                    <a:p>
                      <a:pPr algn="ctr">
                        <a:lnSpc>
                          <a:spcPct val="150000"/>
                        </a:lnSpc>
                        <a:spcAft>
                          <a:spcPts val="0"/>
                        </a:spcAft>
                      </a:pPr>
                      <a:r>
                        <a:rPr lang="x-none" sz="2400" dirty="0">
                          <a:solidFill>
                            <a:schemeClr val="tx1"/>
                          </a:solidFill>
                          <a:effectLst/>
                        </a:rPr>
                        <a:t>Titlul </a:t>
                      </a:r>
                      <a:r>
                        <a:rPr lang="x-none" sz="2400" dirty="0" smtClean="0">
                          <a:solidFill>
                            <a:schemeClr val="tx1"/>
                          </a:solidFill>
                          <a:effectLst/>
                        </a:rPr>
                        <a:t>şt.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tc>
                <a:tc>
                  <a:txBody>
                    <a:bodyPr/>
                    <a:lstStyle/>
                    <a:p>
                      <a:pPr algn="ctr">
                        <a:lnSpc>
                          <a:spcPct val="150000"/>
                        </a:lnSpc>
                        <a:spcAft>
                          <a:spcPts val="0"/>
                        </a:spcAft>
                      </a:pPr>
                      <a:r>
                        <a:rPr lang="x-none" sz="2400" dirty="0">
                          <a:solidFill>
                            <a:schemeClr val="tx1"/>
                          </a:solidFill>
                          <a:effectLst/>
                        </a:rPr>
                        <a:t>Funcţia în cadrul proiectului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tc>
                <a:extLst>
                  <a:ext uri="{0D108BD9-81ED-4DB2-BD59-A6C34878D82A}">
                    <a16:rowId xmlns:a16="http://schemas.microsoft.com/office/drawing/2014/main" xmlns="" val="939801437"/>
                  </a:ext>
                </a:extLst>
              </a:tr>
              <a:tr h="382549">
                <a:tc>
                  <a:txBody>
                    <a:bodyPr/>
                    <a:lstStyle/>
                    <a:p>
                      <a:pPr algn="ctr">
                        <a:lnSpc>
                          <a:spcPct val="115000"/>
                        </a:lnSpc>
                        <a:spcAft>
                          <a:spcPts val="0"/>
                        </a:spcAft>
                      </a:pPr>
                      <a:r>
                        <a:rPr lang="x-none" sz="2400" b="1" u="sng" dirty="0">
                          <a:solidFill>
                            <a:schemeClr val="tx1"/>
                          </a:solidFill>
                          <a:effectLst/>
                        </a:rPr>
                        <a:t>Topală Pavel </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15000"/>
                        </a:lnSpc>
                        <a:spcAft>
                          <a:spcPts val="0"/>
                        </a:spcAft>
                      </a:pPr>
                      <a:r>
                        <a:rPr lang="x-none" sz="2400" dirty="0">
                          <a:solidFill>
                            <a:schemeClr val="tx1"/>
                          </a:solidFill>
                          <a:effectLst/>
                        </a:rPr>
                        <a:t>dr. hab.</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15000"/>
                        </a:lnSpc>
                        <a:spcAft>
                          <a:spcPts val="0"/>
                        </a:spcAft>
                      </a:pPr>
                      <a:r>
                        <a:rPr lang="x-none" sz="2400" dirty="0">
                          <a:solidFill>
                            <a:schemeClr val="tx1"/>
                          </a:solidFill>
                          <a:effectLst/>
                        </a:rPr>
                        <a:t>Director de proiect, </a:t>
                      </a:r>
                      <a:r>
                        <a:rPr lang="x-none" sz="2400" dirty="0" smtClean="0">
                          <a:solidFill>
                            <a:schemeClr val="tx1"/>
                          </a:solidFill>
                          <a:effectLst/>
                        </a:rPr>
                        <a:t>CȘP</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955643962"/>
                  </a:ext>
                </a:extLst>
              </a:tr>
              <a:tr h="498978">
                <a:tc>
                  <a:txBody>
                    <a:bodyPr/>
                    <a:lstStyle/>
                    <a:p>
                      <a:pPr algn="ctr">
                        <a:lnSpc>
                          <a:spcPct val="150000"/>
                        </a:lnSpc>
                        <a:spcAft>
                          <a:spcPts val="0"/>
                        </a:spcAft>
                      </a:pPr>
                      <a:r>
                        <a:rPr lang="x-none" sz="2400" dirty="0">
                          <a:solidFill>
                            <a:schemeClr val="tx1"/>
                          </a:solidFill>
                          <a:effectLst/>
                        </a:rPr>
                        <a:t>Beşliu Vitalie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dr.</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Cercetător ştiinţific superior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3321526291"/>
                  </a:ext>
                </a:extLst>
              </a:tr>
              <a:tr h="498978">
                <a:tc>
                  <a:txBody>
                    <a:bodyPr/>
                    <a:lstStyle/>
                    <a:p>
                      <a:pPr algn="ctr">
                        <a:lnSpc>
                          <a:spcPct val="150000"/>
                        </a:lnSpc>
                        <a:spcAft>
                          <a:spcPts val="0"/>
                        </a:spcAft>
                      </a:pPr>
                      <a:r>
                        <a:rPr lang="x-none" sz="2400" dirty="0">
                          <a:solidFill>
                            <a:schemeClr val="tx1"/>
                          </a:solidFill>
                          <a:effectLst/>
                        </a:rPr>
                        <a:t>Ojegov Alexandr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dr.</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Cercetător ştiinţific superior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2699479764"/>
                  </a:ext>
                </a:extLst>
              </a:tr>
              <a:tr h="498978">
                <a:tc>
                  <a:txBody>
                    <a:bodyPr/>
                    <a:lstStyle/>
                    <a:p>
                      <a:pPr algn="ctr">
                        <a:lnSpc>
                          <a:spcPct val="150000"/>
                        </a:lnSpc>
                        <a:spcAft>
                          <a:spcPts val="0"/>
                        </a:spcAft>
                      </a:pPr>
                      <a:r>
                        <a:rPr lang="x-none" sz="2400" dirty="0">
                          <a:solidFill>
                            <a:schemeClr val="tx1"/>
                          </a:solidFill>
                          <a:effectLst/>
                        </a:rPr>
                        <a:t>Rusnac Vladislav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dr.</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Cercetător ştiinţific superior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1631771047"/>
                  </a:ext>
                </a:extLst>
              </a:tr>
              <a:tr h="498978">
                <a:tc>
                  <a:txBody>
                    <a:bodyPr/>
                    <a:lstStyle/>
                    <a:p>
                      <a:pPr algn="ctr">
                        <a:lnSpc>
                          <a:spcPct val="150000"/>
                        </a:lnSpc>
                        <a:spcAft>
                          <a:spcPts val="0"/>
                        </a:spcAft>
                      </a:pPr>
                      <a:r>
                        <a:rPr lang="x-none" sz="2400" dirty="0">
                          <a:solidFill>
                            <a:schemeClr val="tx1"/>
                          </a:solidFill>
                          <a:effectLst/>
                        </a:rPr>
                        <a:t>Pînzaru Natalia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Cercetător ştiinţific stagiar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2885602655"/>
                  </a:ext>
                </a:extLst>
              </a:tr>
              <a:tr h="498978">
                <a:tc>
                  <a:txBody>
                    <a:bodyPr/>
                    <a:lstStyle/>
                    <a:p>
                      <a:pPr algn="ctr">
                        <a:lnSpc>
                          <a:spcPct val="150000"/>
                        </a:lnSpc>
                        <a:spcAft>
                          <a:spcPts val="0"/>
                        </a:spcAft>
                      </a:pPr>
                      <a:r>
                        <a:rPr lang="x-none" sz="2400" dirty="0">
                          <a:solidFill>
                            <a:schemeClr val="tx1"/>
                          </a:solidFill>
                          <a:effectLst/>
                        </a:rPr>
                        <a:t>Guzgan Dorin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Cercetător ştiinţific stagiar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2798337074"/>
                  </a:ext>
                </a:extLst>
              </a:tr>
              <a:tr h="498978">
                <a:tc>
                  <a:txBody>
                    <a:bodyPr/>
                    <a:lstStyle/>
                    <a:p>
                      <a:pPr algn="ctr">
                        <a:lnSpc>
                          <a:spcPct val="150000"/>
                        </a:lnSpc>
                        <a:spcAft>
                          <a:spcPts val="0"/>
                        </a:spcAft>
                      </a:pPr>
                      <a:r>
                        <a:rPr lang="x-none" sz="2400" dirty="0">
                          <a:solidFill>
                            <a:schemeClr val="tx1"/>
                          </a:solidFill>
                          <a:effectLst/>
                        </a:rPr>
                        <a:t>Poperecinîi Anatolie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Inginer mecanic, cat. III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2597416123"/>
                  </a:ext>
                </a:extLst>
              </a:tr>
              <a:tr h="498978">
                <a:tc>
                  <a:txBody>
                    <a:bodyPr/>
                    <a:lstStyle/>
                    <a:p>
                      <a:pPr algn="ctr">
                        <a:lnSpc>
                          <a:spcPct val="150000"/>
                        </a:lnSpc>
                        <a:spcAft>
                          <a:spcPts val="0"/>
                        </a:spcAft>
                      </a:pPr>
                      <a:r>
                        <a:rPr lang="x-none" sz="2400" dirty="0">
                          <a:solidFill>
                            <a:schemeClr val="tx1"/>
                          </a:solidFill>
                          <a:effectLst/>
                        </a:rPr>
                        <a:t>Garbuz Veronica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Cercetător ştiinţific stagiar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solidFill>
                      <a:schemeClr val="accent6">
                        <a:lumMod val="40000"/>
                        <a:lumOff val="60000"/>
                      </a:schemeClr>
                    </a:solidFill>
                  </a:tcPr>
                </a:tc>
                <a:extLst>
                  <a:ext uri="{0D108BD9-81ED-4DB2-BD59-A6C34878D82A}">
                    <a16:rowId xmlns:a16="http://schemas.microsoft.com/office/drawing/2014/main" xmlns="" val="3224570758"/>
                  </a:ext>
                </a:extLst>
              </a:tr>
              <a:tr h="498978">
                <a:tc>
                  <a:txBody>
                    <a:bodyPr/>
                    <a:lstStyle/>
                    <a:p>
                      <a:pPr algn="ctr">
                        <a:lnSpc>
                          <a:spcPct val="150000"/>
                        </a:lnSpc>
                        <a:spcAft>
                          <a:spcPts val="0"/>
                        </a:spcAft>
                      </a:pPr>
                      <a:r>
                        <a:rPr lang="x-none" sz="2400" dirty="0">
                          <a:solidFill>
                            <a:schemeClr val="tx1"/>
                          </a:solidFill>
                          <a:effectLst/>
                        </a:rPr>
                        <a:t>Melnic Svetlana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gn="ctr">
                        <a:lnSpc>
                          <a:spcPct val="150000"/>
                        </a:lnSpc>
                        <a:spcAft>
                          <a:spcPts val="0"/>
                        </a:spcAft>
                      </a:pPr>
                      <a:r>
                        <a:rPr lang="x-none" sz="2400">
                          <a:solidFill>
                            <a:schemeClr val="tx1"/>
                          </a:solidFill>
                          <a:effectLst/>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tc>
                  <a:txBody>
                    <a:bodyPr/>
                    <a:lstStyle/>
                    <a:p>
                      <a:pPr>
                        <a:lnSpc>
                          <a:spcPct val="150000"/>
                        </a:lnSpc>
                        <a:spcAft>
                          <a:spcPts val="0"/>
                        </a:spcAft>
                      </a:pPr>
                      <a:r>
                        <a:rPr lang="x-none" sz="2400" dirty="0">
                          <a:solidFill>
                            <a:schemeClr val="tx1"/>
                          </a:solidFill>
                          <a:effectLst/>
                        </a:rPr>
                        <a:t>Traducător</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588" marR="53588" marT="0" marB="0" anchor="ctr">
                    <a:solidFill>
                      <a:schemeClr val="accent6">
                        <a:lumMod val="40000"/>
                        <a:lumOff val="60000"/>
                      </a:schemeClr>
                    </a:solidFill>
                  </a:tcPr>
                </a:tc>
                <a:extLst>
                  <a:ext uri="{0D108BD9-81ED-4DB2-BD59-A6C34878D82A}">
                    <a16:rowId xmlns:a16="http://schemas.microsoft.com/office/drawing/2014/main" xmlns="" val="1025826097"/>
                  </a:ext>
                </a:extLst>
              </a:tr>
            </a:tbl>
          </a:graphicData>
        </a:graphic>
      </p:graphicFrame>
    </p:spTree>
    <p:extLst>
      <p:ext uri="{BB962C8B-B14F-4D97-AF65-F5344CB8AC3E}">
        <p14:creationId xmlns:p14="http://schemas.microsoft.com/office/powerpoint/2010/main" xmlns="" val="18415082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217" y="197614"/>
            <a:ext cx="8506691" cy="6555641"/>
          </a:xfrm>
          <a:prstGeom prst="rect">
            <a:avLst/>
          </a:prstGeom>
        </p:spPr>
        <p:txBody>
          <a:bodyPr wrap="square">
            <a:spAutoFit/>
          </a:bodyPr>
          <a:lstStyle/>
          <a:p>
            <a:pPr indent="457200" algn="ctr">
              <a:spcAft>
                <a:spcPts val="0"/>
              </a:spcAft>
            </a:pPr>
            <a:r>
              <a:rPr lang="en-US" sz="2000" b="1" dirty="0" err="1">
                <a:latin typeface="Times New Roman" panose="02020603050405020304" pitchFamily="18" charset="0"/>
                <a:ea typeface="Times New Roman" panose="02020603050405020304" pitchFamily="18" charset="0"/>
              </a:rPr>
              <a:t>În</a:t>
            </a:r>
            <a:r>
              <a:rPr lang="en-US" sz="2000" b="1" dirty="0">
                <a:latin typeface="Times New Roman" panose="02020603050405020304" pitchFamily="18" charset="0"/>
                <a:ea typeface="Times New Roman" panose="02020603050405020304" pitchFamily="18" charset="0"/>
              </a:rPr>
              <a:t> data de 07 </a:t>
            </a:r>
            <a:r>
              <a:rPr lang="en-US" sz="2000" b="1" dirty="0" err="1">
                <a:latin typeface="Times New Roman" panose="02020603050405020304" pitchFamily="18" charset="0"/>
                <a:ea typeface="Times New Roman" panose="02020603050405020304" pitchFamily="18" charset="0"/>
              </a:rPr>
              <a:t>decembrie</a:t>
            </a:r>
            <a:r>
              <a:rPr lang="en-US" sz="2000" b="1" dirty="0">
                <a:latin typeface="Times New Roman" panose="02020603050405020304" pitchFamily="18" charset="0"/>
                <a:ea typeface="Times New Roman" panose="02020603050405020304" pitchFamily="18" charset="0"/>
              </a:rPr>
              <a:t> 2017, la </a:t>
            </a:r>
            <a:r>
              <a:rPr lang="en-US" sz="2000" b="1" dirty="0" err="1">
                <a:latin typeface="Times New Roman" panose="02020603050405020304" pitchFamily="18" charset="0"/>
                <a:ea typeface="Times New Roman" panose="02020603050405020304" pitchFamily="18" charset="0"/>
              </a:rPr>
              <a:t>Universitatea</a:t>
            </a:r>
            <a:r>
              <a:rPr lang="en-US" sz="2000" b="1" dirty="0">
                <a:latin typeface="Times New Roman" panose="02020603050405020304" pitchFamily="18" charset="0"/>
                <a:ea typeface="Times New Roman" panose="02020603050405020304" pitchFamily="18" charset="0"/>
              </a:rPr>
              <a:t> de Stat ,,</a:t>
            </a:r>
            <a:r>
              <a:rPr lang="en-US" sz="2000" b="1" dirty="0" err="1">
                <a:latin typeface="Times New Roman" panose="02020603050405020304" pitchFamily="18" charset="0"/>
                <a:ea typeface="Times New Roman" panose="02020603050405020304" pitchFamily="18" charset="0"/>
              </a:rPr>
              <a:t>Alecu</a:t>
            </a:r>
            <a:r>
              <a:rPr lang="en-US" sz="2000" b="1" dirty="0">
                <a:latin typeface="Times New Roman" panose="02020603050405020304" pitchFamily="18" charset="0"/>
                <a:ea typeface="Times New Roman" panose="02020603050405020304" pitchFamily="18" charset="0"/>
              </a:rPr>
              <a:t> Russo” din </a:t>
            </a:r>
            <a:r>
              <a:rPr lang="en-US" sz="2000" b="1" dirty="0" err="1">
                <a:latin typeface="Times New Roman" panose="02020603050405020304" pitchFamily="18" charset="0"/>
                <a:ea typeface="Times New Roman" panose="02020603050405020304" pitchFamily="18" charset="0"/>
              </a:rPr>
              <a:t>Bălţi</a:t>
            </a:r>
            <a:r>
              <a:rPr lang="en-US" sz="2000" b="1" dirty="0">
                <a:latin typeface="Times New Roman" panose="02020603050405020304" pitchFamily="18" charset="0"/>
                <a:ea typeface="Times New Roman" panose="02020603050405020304" pitchFamily="18" charset="0"/>
              </a:rPr>
              <a:t> s-a </a:t>
            </a:r>
            <a:r>
              <a:rPr lang="en-US" sz="2000" b="1" dirty="0" err="1">
                <a:latin typeface="Times New Roman" panose="02020603050405020304" pitchFamily="18" charset="0"/>
                <a:ea typeface="Times New Roman" panose="02020603050405020304" pitchFamily="18" charset="0"/>
              </a:rPr>
              <a:t>desfășurat</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Colocviul</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Ştiinţific</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Orientări</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actuale</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în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cercetarea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doctorală</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ediţia</a:t>
            </a:r>
            <a:r>
              <a:rPr lang="en-US" sz="2000" b="1" dirty="0">
                <a:latin typeface="Times New Roman" panose="02020603050405020304" pitchFamily="18" charset="0"/>
                <a:ea typeface="Times New Roman" panose="02020603050405020304" pitchFamily="18" charset="0"/>
              </a:rPr>
              <a:t> a VII-a, </a:t>
            </a:r>
            <a:r>
              <a:rPr lang="x-none" sz="2000" b="1" dirty="0" smtClean="0">
                <a:latin typeface="Times New Roman" panose="02020603050405020304" pitchFamily="18" charset="0"/>
                <a:ea typeface="Times New Roman" panose="02020603050405020304" pitchFamily="18" charset="0"/>
              </a:rPr>
              <a:t>la care au participat și membrii proiectului:</a:t>
            </a:r>
          </a:p>
          <a:p>
            <a:pPr indent="457200" algn="just">
              <a:spcAft>
                <a:spcPts val="0"/>
              </a:spcAft>
            </a:pPr>
            <a:endParaRPr lang="en-US" sz="2000" dirty="0">
              <a:latin typeface="Times New Roman" panose="02020603050405020304" pitchFamily="18" charset="0"/>
              <a:ea typeface="Times New Roman" panose="02020603050405020304" pitchFamily="18" charset="0"/>
            </a:endParaRPr>
          </a:p>
          <a:p>
            <a:pPr marL="342900" lvl="0" indent="-342900" algn="just">
              <a:spcAft>
                <a:spcPts val="0"/>
              </a:spcAft>
              <a:buFont typeface="Arial" panose="020B0604020202020204" pitchFamily="34" charset="0"/>
              <a:buChar char="•"/>
            </a:pPr>
            <a:r>
              <a:rPr lang="x-none" sz="2000" dirty="0">
                <a:solidFill>
                  <a:srgbClr val="000000"/>
                </a:solidFill>
                <a:latin typeface="Times New Roman" panose="02020603050405020304" pitchFamily="18" charset="0"/>
                <a:ea typeface="Times New Roman" panose="02020603050405020304" pitchFamily="18" charset="0"/>
              </a:rPr>
              <a:t>Guzgan Dorin, Topală Pavel. Cercetări experimentale privind emisia termo-electronică a catozilor din Wolfram. 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rPr>
              <a:t>. 2017.</a:t>
            </a:r>
            <a:endParaRPr lang="en-US" sz="2000" dirty="0">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x-none" sz="2000" dirty="0">
                <a:solidFill>
                  <a:srgbClr val="000000"/>
                </a:solidFill>
                <a:latin typeface="Times New Roman" panose="02020603050405020304" pitchFamily="18" charset="0"/>
                <a:ea typeface="Times New Roman" panose="02020603050405020304" pitchFamily="18" charset="0"/>
              </a:rPr>
              <a:t>Pînzaru Natalia, Topală Pavel. Experimental investigations aimed at the tool-electrode erosion on the energy regimes by applying pulsed electric discharge machining. 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rPr>
              <a:t>. 2017</a:t>
            </a:r>
            <a:r>
              <a:rPr lang="en-US" sz="2000" dirty="0" smtClean="0">
                <a:solidFill>
                  <a:srgbClr val="000000"/>
                </a:solidFill>
                <a:latin typeface="Times New Roman" panose="02020603050405020304" pitchFamily="18" charset="0"/>
                <a:ea typeface="Times New Roman" panose="02020603050405020304" pitchFamily="18" charset="0"/>
              </a:rPr>
              <a:t>.</a:t>
            </a:r>
            <a:endParaRPr lang="x-none" sz="2000" dirty="0" smtClean="0">
              <a:solidFill>
                <a:srgbClr val="000000"/>
              </a:solidFill>
              <a:latin typeface="Times New Roman" panose="02020603050405020304" pitchFamily="18" charset="0"/>
              <a:ea typeface="Times New Roman" panose="02020603050405020304" pitchFamily="18" charset="0"/>
            </a:endParaRPr>
          </a:p>
          <a:p>
            <a:pPr marL="342900" indent="-342900" algn="just">
              <a:buFont typeface="Arial" panose="020B0604020202020204" pitchFamily="34" charset="0"/>
              <a:buChar char="•"/>
            </a:pPr>
            <a:r>
              <a:rPr lang="x-none" sz="2000" dirty="0">
                <a:solidFill>
                  <a:srgbClr val="000000"/>
                </a:solidFill>
                <a:latin typeface="Times New Roman" panose="02020603050405020304" pitchFamily="18" charset="0"/>
                <a:ea typeface="Times New Roman" panose="02020603050405020304" pitchFamily="18" charset="0"/>
              </a:rPr>
              <a:t>GARBUZ, V.; ROJCO, An. Studiu asupra inserției pe piața muncii a absolvenților Universității de Stat „Alecu Russo” din Bălți. Colocviul Ştiinţific: Orientări actuale în cercetarea doctorală, ediţia a VII-a. 07 decembrie 2017, Universitatea de Stat ,,Alecu Russo” din Bălţi. 2017</a:t>
            </a:r>
            <a:r>
              <a:rPr lang="x-none" sz="2000" dirty="0" smtClean="0">
                <a:solidFill>
                  <a:srgbClr val="000000"/>
                </a:solidFill>
                <a:latin typeface="Times New Roman" panose="02020603050405020304" pitchFamily="18" charset="0"/>
                <a:ea typeface="Times New Roman" panose="02020603050405020304" pitchFamily="18" charset="0"/>
              </a:rPr>
              <a:t>.</a:t>
            </a:r>
          </a:p>
          <a:p>
            <a:pPr marL="342900" lvl="0" indent="-342900" algn="just">
              <a:buFont typeface="Arial" panose="020B0604020202020204" pitchFamily="34" charset="0"/>
              <a:buChar char="•"/>
            </a:pPr>
            <a:r>
              <a:rPr lang="x-none" sz="2000" dirty="0">
                <a:latin typeface="Times New Roman" panose="02020603050405020304" pitchFamily="18" charset="0"/>
                <a:cs typeface="Times New Roman" panose="02020603050405020304" pitchFamily="18" charset="0"/>
              </a:rPr>
              <a:t>MELNIC, Sv. Literatura de exil a lui Alexei Marinat: între retorica autenticității și etica confesiunii. </a:t>
            </a:r>
            <a:r>
              <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a:t>
            </a:r>
            <a:r>
              <a:rPr lang="en-US"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9645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4" y="124691"/>
            <a:ext cx="8756071" cy="6567053"/>
          </a:xfrm>
        </p:spPr>
        <p:txBody>
          <a:bodyPr>
            <a:noAutofit/>
          </a:bodyPr>
          <a:lstStyle/>
          <a:p>
            <a:pPr lvl="0" algn="just"/>
            <a:r>
              <a:rPr lang="x-none" sz="2000" dirty="0" smtClean="0">
                <a:latin typeface="Times New Roman" panose="02020603050405020304" pitchFamily="18" charset="0"/>
                <a:cs typeface="Times New Roman" panose="02020603050405020304" pitchFamily="18" charset="0"/>
              </a:rPr>
              <a:t>BALANDIN</a:t>
            </a:r>
            <a:r>
              <a:rPr lang="x-none" sz="2000" dirty="0">
                <a:latin typeface="Times New Roman" panose="02020603050405020304" pitchFamily="18" charset="0"/>
                <a:cs typeface="Times New Roman" panose="02020603050405020304" pitchFamily="18" charset="0"/>
              </a:rPr>
              <a:t>, A.; TOPALĂ, P. Cercetări experimentale privind obţinerea straturilor de oxizi metalici cu aplicarea descărcărilor electrice în impuls. </a:t>
            </a:r>
            <a:r>
              <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a:t>
            </a:r>
            <a:endPar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x-none" sz="2000" dirty="0" smtClean="0">
                <a:latin typeface="Times New Roman" panose="02020603050405020304" pitchFamily="18" charset="0"/>
                <a:cs typeface="Times New Roman" panose="02020603050405020304" pitchFamily="18" charset="0"/>
              </a:rPr>
              <a:t>BOTNARI</a:t>
            </a:r>
            <a:r>
              <a:rPr lang="x-none" sz="2000" dirty="0">
                <a:latin typeface="Times New Roman" panose="02020603050405020304" pitchFamily="18" charset="0"/>
                <a:cs typeface="Times New Roman" panose="02020603050405020304" pitchFamily="18" charset="0"/>
              </a:rPr>
              <a:t>, D.; TOPALĂ, P. Metodica obţinerii nanoparticulelor şi nanostructurilor metalice. </a:t>
            </a:r>
            <a:r>
              <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a:t>
            </a:r>
            <a:endPar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x-none" sz="2000" dirty="0" smtClean="0">
                <a:latin typeface="Times New Roman" panose="02020603050405020304" pitchFamily="18" charset="0"/>
                <a:cs typeface="Times New Roman" panose="02020603050405020304" pitchFamily="18" charset="0"/>
              </a:rPr>
              <a:t>PULBERE</a:t>
            </a:r>
            <a:r>
              <a:rPr lang="x-none" sz="2000" dirty="0">
                <a:latin typeface="Times New Roman" panose="02020603050405020304" pitchFamily="18" charset="0"/>
                <a:cs typeface="Times New Roman" panose="02020603050405020304" pitchFamily="18" charset="0"/>
              </a:rPr>
              <a:t>, E.; TOPALĂ, P. Durificarea suprafeţelor metalice prin metoda electroeroziunii cu aplicarea descărcărilor electrice în impuls de frecvenţă înaltă. </a:t>
            </a:r>
            <a:r>
              <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a:t>
            </a:r>
            <a:endPar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x-none" sz="2000" dirty="0" smtClean="0">
                <a:latin typeface="Times New Roman" panose="02020603050405020304" pitchFamily="18" charset="0"/>
                <a:cs typeface="Times New Roman" panose="02020603050405020304" pitchFamily="18" charset="0"/>
              </a:rPr>
              <a:t>UNGUREANU</a:t>
            </a:r>
            <a:r>
              <a:rPr lang="x-none" sz="2000" dirty="0">
                <a:latin typeface="Times New Roman" panose="02020603050405020304" pitchFamily="18" charset="0"/>
                <a:cs typeface="Times New Roman" panose="02020603050405020304" pitchFamily="18" charset="0"/>
              </a:rPr>
              <a:t>, E.; STOIEV, P.; TOPALĂ, P.; BEŞLIU, V.; PLATON, A. Aspectele teoretice ale fenomenelor de autolubrifiere a suprafeţelor de frecare a tribocuplelor, restabilite cu acoperiri de fier electrolitic în baza caprolactamei. </a:t>
            </a:r>
            <a:r>
              <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Colocviul Ştiinţific: Orientări actuale în cercetarea doctorală, ediţia a VII-a. </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decembrie</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Universitatea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 Stat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Alecu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Russo” din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Bălţi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2017.</a:t>
            </a:r>
            <a:endParaRPr lang="x-none"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x-none"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buNone/>
            </a:pPr>
            <a:r>
              <a:rPr lang="x-none" b="1" dirty="0" smtClean="0">
                <a:latin typeface="Times New Roman" panose="02020603050405020304" pitchFamily="18" charset="0"/>
                <a:ea typeface="Times New Roman" panose="02020603050405020304" pitchFamily="18" charset="0"/>
                <a:cs typeface="Times New Roman" panose="02020603050405020304" pitchFamily="18" charset="0"/>
              </a:rPr>
              <a:t>Pentru prezentarea </a:t>
            </a:r>
            <a:r>
              <a:rPr lang="x-none" b="1" dirty="0">
                <a:latin typeface="Times New Roman" panose="02020603050405020304" pitchFamily="18" charset="0"/>
                <a:ea typeface="Times New Roman" panose="02020603050405020304" pitchFamily="18" charset="0"/>
                <a:cs typeface="Times New Roman" panose="02020603050405020304" pitchFamily="18" charset="0"/>
              </a:rPr>
              <a:t>comunicări, participanții au obţinut certificate de participare.</a:t>
            </a:r>
            <a:endParaRPr lang="en-US" b="1"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211813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238" y="197887"/>
            <a:ext cx="8041090" cy="1000836"/>
          </a:xfrm>
          <a:solidFill>
            <a:schemeClr val="accent6">
              <a:lumMod val="20000"/>
              <a:lumOff val="80000"/>
            </a:schemeClr>
          </a:solidFill>
        </p:spPr>
        <p:txBody>
          <a:bodyPr>
            <a:noAutofit/>
          </a:bodyPr>
          <a:lstStyle/>
          <a:p>
            <a:pPr algn="ctr">
              <a:lnSpc>
                <a:spcPct val="100000"/>
              </a:lnSpc>
            </a:pPr>
            <a:r>
              <a:rPr lang="ro-RO" sz="3200" b="1" dirty="0">
                <a:latin typeface="Times New Roman" panose="02020603050405020304" pitchFamily="18" charset="0"/>
                <a:cs typeface="Times New Roman" panose="02020603050405020304" pitchFamily="18" charset="0"/>
              </a:rPr>
              <a:t>Implicarea studenților, masteranzilor și doctoramzilor în cercetare</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1673" y="1759835"/>
            <a:ext cx="8714509" cy="4589059"/>
          </a:xfrm>
        </p:spPr>
        <p:txBody>
          <a:bodyPr>
            <a:noAutofit/>
          </a:bodyPr>
          <a:lstStyle/>
          <a:p>
            <a:pPr algn="just"/>
            <a:r>
              <a:rPr lang="ro-RO" sz="2200" dirty="0">
                <a:latin typeface="Times New Roman" panose="02020603050405020304" pitchFamily="18" charset="0"/>
                <a:cs typeface="Times New Roman" panose="02020603050405020304" pitchFamily="18" charset="0"/>
              </a:rPr>
              <a:t>Studenta </a:t>
            </a:r>
            <a:r>
              <a:rPr lang="en-US" sz="2200" b="1" dirty="0">
                <a:latin typeface="Times New Roman" panose="02020603050405020304" pitchFamily="18" charset="0"/>
                <a:cs typeface="Times New Roman" panose="02020603050405020304" pitchFamily="18" charset="0"/>
              </a:rPr>
              <a:t>RACILĂ </a:t>
            </a:r>
            <a:r>
              <a:rPr lang="en-US" sz="2200" b="1" dirty="0" err="1">
                <a:latin typeface="Times New Roman" panose="02020603050405020304" pitchFamily="18" charset="0"/>
                <a:cs typeface="Times New Roman" panose="02020603050405020304" pitchFamily="18" charset="0"/>
              </a:rPr>
              <a:t>Iuliana</a:t>
            </a:r>
            <a:r>
              <a:rPr lang="ro-RO" sz="2200" b="1" dirty="0">
                <a:latin typeface="Times New Roman" panose="02020603050405020304" pitchFamily="18" charset="0"/>
                <a:cs typeface="Times New Roman" panose="02020603050405020304" pitchFamily="18" charset="0"/>
              </a:rPr>
              <a:t> </a:t>
            </a:r>
            <a:r>
              <a:rPr lang="ro-RO" sz="2200" dirty="0">
                <a:latin typeface="Times New Roman" panose="02020603050405020304" pitchFamily="18" charset="0"/>
                <a:cs typeface="Times New Roman" panose="02020603050405020304" pitchFamily="18" charset="0"/>
              </a:rPr>
              <a:t>a susținut teza de licență (cu nota 10): </a:t>
            </a:r>
            <a:r>
              <a:rPr lang="en-US" sz="2200" b="1" dirty="0" smtClean="0">
                <a:latin typeface="Times New Roman" panose="02020603050405020304" pitchFamily="18" charset="0"/>
                <a:cs typeface="Times New Roman" panose="02020603050405020304" pitchFamily="18" charset="0"/>
              </a:rPr>
              <a:t>APLICAREA METODELOR CONTEMPORANE DE STUDIERE A SUPRAFEȚELOR PRELUCRATE CU PLASMĂ</a:t>
            </a:r>
            <a:r>
              <a:rPr lang="ro-RO" sz="2200" b="1"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Conducători științifici: dr. hab., prof. univ. Pavel Topală</a:t>
            </a:r>
            <a:r>
              <a:rPr lang="ro-RO" sz="2200" dirty="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acad. Ion Tighineanu.</a:t>
            </a:r>
            <a:endParaRPr lang="ro-RO" sz="2200" b="1" dirty="0">
              <a:latin typeface="Times New Roman" panose="02020603050405020304" pitchFamily="18" charset="0"/>
              <a:cs typeface="Times New Roman" panose="02020603050405020304" pitchFamily="18" charset="0"/>
            </a:endParaRPr>
          </a:p>
          <a:p>
            <a:pPr lvl="0" algn="just"/>
            <a:r>
              <a:rPr lang="ro-RO" sz="2200" dirty="0" smtClean="0">
                <a:latin typeface="Times New Roman" panose="02020603050405020304" pitchFamily="18" charset="0"/>
                <a:cs typeface="Times New Roman" panose="02020603050405020304" pitchFamily="18" charset="0"/>
              </a:rPr>
              <a:t>Doctorandul</a:t>
            </a:r>
            <a:r>
              <a:rPr lang="ro-RO" sz="2200" b="1" dirty="0" smtClean="0">
                <a:latin typeface="Times New Roman" panose="02020603050405020304" pitchFamily="18" charset="0"/>
                <a:cs typeface="Times New Roman" panose="02020603050405020304" pitchFamily="18" charset="0"/>
              </a:rPr>
              <a:t> </a:t>
            </a:r>
            <a:r>
              <a:rPr lang="ro-RO" sz="2200" b="1" dirty="0">
                <a:latin typeface="Times New Roman" panose="02020603050405020304" pitchFamily="18" charset="0"/>
                <a:cs typeface="Times New Roman" panose="02020603050405020304" pitchFamily="18" charset="0"/>
              </a:rPr>
              <a:t>BOTNARI Dmitrii </a:t>
            </a:r>
            <a:r>
              <a:rPr lang="ro-RO" sz="2200" dirty="0">
                <a:latin typeface="Times New Roman" panose="02020603050405020304" pitchFamily="18" charset="0"/>
                <a:cs typeface="Times New Roman" panose="02020603050405020304" pitchFamily="18" charset="0"/>
              </a:rPr>
              <a:t>a publicat rezumatul: </a:t>
            </a:r>
            <a:r>
              <a:rPr lang="en-US" sz="2200" b="1" dirty="0">
                <a:latin typeface="Times New Roman" pitchFamily="18" charset="0"/>
                <a:cs typeface="Times New Roman" pitchFamily="18" charset="0"/>
              </a:rPr>
              <a:t>METHODIC </a:t>
            </a:r>
            <a:r>
              <a:rPr lang="ro-RO" sz="2200" b="1" dirty="0">
                <a:latin typeface="Times New Roman" pitchFamily="18" charset="0"/>
                <a:cs typeface="Times New Roman" pitchFamily="18" charset="0"/>
              </a:rPr>
              <a:t> </a:t>
            </a:r>
            <a:r>
              <a:rPr lang="en-US" sz="2200" b="1" dirty="0">
                <a:latin typeface="Times New Roman" pitchFamily="18" charset="0"/>
                <a:cs typeface="Times New Roman" pitchFamily="18" charset="0"/>
              </a:rPr>
              <a:t>OF </a:t>
            </a:r>
            <a:r>
              <a:rPr lang="ro-RO" sz="2200" b="1" dirty="0">
                <a:latin typeface="Times New Roman" pitchFamily="18" charset="0"/>
                <a:cs typeface="Times New Roman" pitchFamily="18" charset="0"/>
              </a:rPr>
              <a:t> </a:t>
            </a:r>
            <a:r>
              <a:rPr lang="en-US" sz="2200" b="1" dirty="0">
                <a:latin typeface="Times New Roman" pitchFamily="18" charset="0"/>
                <a:cs typeface="Times New Roman" pitchFamily="18" charset="0"/>
              </a:rPr>
              <a:t>OBTAINING</a:t>
            </a:r>
            <a:r>
              <a:rPr lang="ro-RO" sz="2200" b="1" dirty="0">
                <a:latin typeface="Times New Roman" pitchFamily="18" charset="0"/>
                <a:cs typeface="Times New Roman" pitchFamily="18" charset="0"/>
              </a:rPr>
              <a:t> </a:t>
            </a:r>
            <a:r>
              <a:rPr lang="en-US" sz="2200" b="1" dirty="0">
                <a:latin typeface="Times New Roman" pitchFamily="18" charset="0"/>
                <a:cs typeface="Times New Roman" pitchFamily="18" charset="0"/>
              </a:rPr>
              <a:t> METALLIC</a:t>
            </a:r>
            <a:r>
              <a:rPr lang="ro-RO" sz="2200" b="1" dirty="0">
                <a:latin typeface="Times New Roman" pitchFamily="18" charset="0"/>
                <a:cs typeface="Times New Roman" pitchFamily="18" charset="0"/>
              </a:rPr>
              <a:t> </a:t>
            </a:r>
            <a:r>
              <a:rPr lang="en-US" sz="2200" b="1" dirty="0">
                <a:latin typeface="Times New Roman" pitchFamily="18" charset="0"/>
                <a:cs typeface="Times New Roman" pitchFamily="18" charset="0"/>
              </a:rPr>
              <a:t> NANOPARTICLES</a:t>
            </a:r>
            <a:r>
              <a:rPr lang="ro-RO" sz="2200" b="1" dirty="0">
                <a:latin typeface="Times New Roman" pitchFamily="18" charset="0"/>
                <a:cs typeface="Times New Roman" pitchFamily="18" charset="0"/>
              </a:rPr>
              <a:t>. </a:t>
            </a:r>
            <a:r>
              <a:rPr lang="ro-RO" sz="2200" dirty="0">
                <a:latin typeface="Times New Roman" panose="02020603050405020304" pitchFamily="18" charset="0"/>
                <a:ea typeface="Times New Roman" panose="02020603050405020304" pitchFamily="18" charset="0"/>
                <a:cs typeface="Times New Roman" panose="02020603050405020304" pitchFamily="18" charset="0"/>
              </a:rPr>
              <a:t>Book of Abstracts. ModTech International Conference. Modern Manufacturing Technologies in Industrial Engineering. ModTech 2017. June 14-17, Sibiu, Romania. 2017. pp. 204. ISSN </a:t>
            </a:r>
            <a:r>
              <a:rPr lang="ro-RO" sz="2200" dirty="0" smtClean="0">
                <a:latin typeface="Times New Roman" panose="02020603050405020304" pitchFamily="18" charset="0"/>
                <a:ea typeface="Times New Roman" panose="02020603050405020304" pitchFamily="18" charset="0"/>
                <a:cs typeface="Times New Roman" panose="02020603050405020304" pitchFamily="18" charset="0"/>
              </a:rPr>
              <a:t>2286-4369.</a:t>
            </a:r>
          </a:p>
          <a:p>
            <a:pPr lvl="0" algn="just"/>
            <a:r>
              <a:rPr lang="ro-RO" sz="2200" dirty="0">
                <a:latin typeface="Times New Roman" panose="02020603050405020304" pitchFamily="18" charset="0"/>
                <a:cs typeface="Times New Roman" panose="02020603050405020304" pitchFamily="18" charset="0"/>
              </a:rPr>
              <a:t>Doctorandul</a:t>
            </a:r>
            <a:r>
              <a:rPr lang="ro-RO" sz="2200" b="1" dirty="0">
                <a:latin typeface="Times New Roman" panose="02020603050405020304" pitchFamily="18" charset="0"/>
                <a:cs typeface="Times New Roman" panose="02020603050405020304" pitchFamily="18" charset="0"/>
              </a:rPr>
              <a:t> </a:t>
            </a:r>
            <a:r>
              <a:rPr lang="ro-RO" sz="2200" b="1" dirty="0" smtClean="0">
                <a:latin typeface="Times New Roman" panose="02020603050405020304" pitchFamily="18" charset="0"/>
                <a:cs typeface="Times New Roman" panose="02020603050405020304" pitchFamily="18" charset="0"/>
              </a:rPr>
              <a:t>MELNIC Vasilii </a:t>
            </a:r>
            <a:r>
              <a:rPr lang="ro-RO" sz="2200" dirty="0">
                <a:latin typeface="Times New Roman" panose="02020603050405020304" pitchFamily="18" charset="0"/>
                <a:cs typeface="Times New Roman" panose="02020603050405020304" pitchFamily="18" charset="0"/>
              </a:rPr>
              <a:t>a publicat rezumatul: </a:t>
            </a:r>
            <a:r>
              <a:rPr lang="ro-RO" sz="2200" b="1" dirty="0" smtClean="0">
                <a:latin typeface="Times New Roman" pitchFamily="18" charset="0"/>
                <a:cs typeface="Times New Roman" pitchFamily="18" charset="0"/>
              </a:rPr>
              <a:t>EXPERIMENTAL RESEARCH ON ULTRASONIC WELDING OF METAL WIRES. </a:t>
            </a:r>
            <a:r>
              <a:rPr lang="ro-RO" sz="2200" dirty="0">
                <a:latin typeface="Times New Roman" panose="02020603050405020304" pitchFamily="18" charset="0"/>
                <a:ea typeface="Times New Roman" panose="02020603050405020304" pitchFamily="18" charset="0"/>
                <a:cs typeface="Times New Roman" panose="02020603050405020304" pitchFamily="18" charset="0"/>
              </a:rPr>
              <a:t>Book of Abstracts. ModTech International Conference. Modern Manufacturing Technologies in Industrial Engineering. ModTech 2017. June 14-17, Sibiu, Romania. 2017. pp. </a:t>
            </a:r>
            <a:r>
              <a:rPr lang="ro-RO" sz="2200" dirty="0" smtClean="0">
                <a:latin typeface="Times New Roman" panose="02020603050405020304" pitchFamily="18" charset="0"/>
                <a:ea typeface="Times New Roman" panose="02020603050405020304" pitchFamily="18" charset="0"/>
                <a:cs typeface="Times New Roman" panose="02020603050405020304" pitchFamily="18" charset="0"/>
              </a:rPr>
              <a:t>77. </a:t>
            </a:r>
            <a:r>
              <a:rPr lang="ro-RO" sz="2200" dirty="0">
                <a:latin typeface="Times New Roman" panose="02020603050405020304" pitchFamily="18" charset="0"/>
                <a:ea typeface="Times New Roman" panose="02020603050405020304" pitchFamily="18" charset="0"/>
                <a:cs typeface="Times New Roman" panose="02020603050405020304" pitchFamily="18" charset="0"/>
              </a:rPr>
              <a:t>ISSN 2286-4369</a:t>
            </a:r>
            <a:endParaRPr lang="ro-RO" sz="22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just"/>
            <a:endParaRPr lang="ro-RO"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1635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7" y="4459"/>
            <a:ext cx="8866908" cy="6863417"/>
          </a:xfrm>
          <a:prstGeom prst="rect">
            <a:avLst/>
          </a:prstGeom>
        </p:spPr>
        <p:txBody>
          <a:bodyPr wrap="square">
            <a:spAutoFit/>
          </a:bodyPr>
          <a:lstStyle/>
          <a:p>
            <a:pPr indent="457200" algn="ctr">
              <a:spcAft>
                <a:spcPts val="0"/>
              </a:spcAft>
            </a:pPr>
            <a:r>
              <a:rPr lang="x-none" sz="2200" b="1" dirty="0">
                <a:solidFill>
                  <a:srgbClr val="000000"/>
                </a:solidFill>
                <a:latin typeface="Times New Roman" panose="02020603050405020304" pitchFamily="18" charset="0"/>
                <a:ea typeface="Times New Roman" panose="02020603050405020304" pitchFamily="18" charset="0"/>
              </a:rPr>
              <a:t>Conferința anuală Tehnico-Științifice a Colaboratorilor, Doctoranzilor și Studenților, din 17 noiembrie 2017, Universitatea Tehnică a Moldovei, au fost obţinute 3 diplome de excelenţă la comunicările:</a:t>
            </a:r>
            <a:endParaRPr lang="en-US" sz="2200" b="1"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x-none" sz="2200" dirty="0" smtClean="0">
                <a:solidFill>
                  <a:srgbClr val="000000"/>
                </a:solidFill>
                <a:latin typeface="Times New Roman" panose="02020603050405020304" pitchFamily="18" charset="0"/>
                <a:ea typeface="Times New Roman" panose="02020603050405020304" pitchFamily="18" charset="0"/>
              </a:rPr>
              <a:t>E</a:t>
            </a:r>
            <a:r>
              <a:rPr lang="x-none" sz="2200" dirty="0">
                <a:solidFill>
                  <a:srgbClr val="000000"/>
                </a:solidFill>
                <a:latin typeface="Times New Roman" panose="02020603050405020304" pitchFamily="18" charset="0"/>
                <a:ea typeface="Times New Roman" panose="02020603050405020304" pitchFamily="18" charset="0"/>
              </a:rPr>
              <a:t>. Ungureanu, P. Stoicev, P. Topală, V. Beșliu, A. Platon. PREMISELE TEORETICE, PRIVIND FORMAREA NANO- ȘI MICRODIMENSIONALĂ A ACOPERIRILOR DE FIER ELECTROLITIC CU PROPRIETĂȚI DE AUTOLUBRIFIERE REZISTENTE LA UZARE. În materialele Conferinței anuale Tehnico-Științifice a Colaboratorilor, Doctoranzilor și Studenților, 17 noiembrie 2017, Universitatea Tehnică a Moldovei.</a:t>
            </a:r>
            <a:endParaRPr lang="en-US" sz="2200"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x-none" sz="2200" dirty="0" smtClean="0">
                <a:solidFill>
                  <a:srgbClr val="000000"/>
                </a:solidFill>
                <a:latin typeface="Times New Roman" panose="02020603050405020304" pitchFamily="18" charset="0"/>
                <a:ea typeface="Times New Roman" panose="02020603050405020304" pitchFamily="18" charset="0"/>
              </a:rPr>
              <a:t>Arcadii </a:t>
            </a:r>
            <a:r>
              <a:rPr lang="x-none" sz="2200" dirty="0">
                <a:solidFill>
                  <a:srgbClr val="000000"/>
                </a:solidFill>
                <a:latin typeface="Times New Roman" panose="02020603050405020304" pitchFamily="18" charset="0"/>
                <a:ea typeface="Times New Roman" panose="02020603050405020304" pitchFamily="18" charset="0"/>
              </a:rPr>
              <a:t>BOLDESCU, Vitalie BEŞLIU, Elena ROTARI. ИСПОЛЬЗОВАНИЕ «УМНОГО» ТЕКСТИЛЯ ДЛЯ ИЗГОТОВЛЕНИЕ ОДЕЖДЫ. În materialele Conferinței anuale Tehnico-Științifice a Colaboratorilor, Doctoranzilor și Studenților, 17 noiembrie 2017, Universitatea Tehnică a Moldovei.</a:t>
            </a:r>
            <a:endParaRPr lang="en-US" sz="2200" dirty="0">
              <a:latin typeface="Times New Roman" panose="02020603050405020304" pitchFamily="18" charset="0"/>
              <a:ea typeface="Times New Roman" panose="02020603050405020304" pitchFamily="18" charset="0"/>
            </a:endParaRPr>
          </a:p>
          <a:p>
            <a:pPr marL="342900" indent="-342900" algn="just">
              <a:spcAft>
                <a:spcPts val="0"/>
              </a:spcAft>
              <a:buFont typeface="Arial" panose="020B0604020202020204" pitchFamily="34" charset="0"/>
              <a:buChar char="•"/>
            </a:pPr>
            <a:r>
              <a:rPr lang="x-none" sz="2200" dirty="0" smtClean="0">
                <a:solidFill>
                  <a:srgbClr val="000000"/>
                </a:solidFill>
                <a:latin typeface="Times New Roman" panose="02020603050405020304" pitchFamily="18" charset="0"/>
                <a:ea typeface="Times New Roman" panose="02020603050405020304" pitchFamily="18" charset="0"/>
              </a:rPr>
              <a:t>Anatoli </a:t>
            </a:r>
            <a:r>
              <a:rPr lang="x-none" sz="2200" dirty="0">
                <a:solidFill>
                  <a:srgbClr val="000000"/>
                </a:solidFill>
                <a:latin typeface="Times New Roman" panose="02020603050405020304" pitchFamily="18" charset="0"/>
                <a:ea typeface="Times New Roman" panose="02020603050405020304" pitchFamily="18" charset="0"/>
              </a:rPr>
              <a:t>PETCOGLO, Arefa HÎRBU, Vitalie BEȘLIU. GENERATOR HELIOELECTRIC CU OGLINZI PARABOLICE. În materialele Conferinței anuale Tehnico-Științifice a Colaboratorilor, Doctoranzilor și Studenților, 17 noiembrie 2017, Universitatea Tehnică a Moldovei.</a:t>
            </a:r>
            <a:endParaRPr lang="en-US" sz="2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0351697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NATALIA\AppData\Local\Microsoft\Windows\INetCache\Content.Word\WP_20171202_18_54_05_Pro.jpg"/>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49382" y="221673"/>
            <a:ext cx="8756073" cy="6400800"/>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873706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905" y="226582"/>
            <a:ext cx="7886700" cy="923345"/>
          </a:xfrm>
          <a:solidFill>
            <a:schemeClr val="tx2">
              <a:lumMod val="40000"/>
              <a:lumOff val="60000"/>
            </a:schemeClr>
          </a:solidFill>
        </p:spPr>
        <p:txBody>
          <a:bodyPr>
            <a:normAutofit/>
          </a:bodyPr>
          <a:lstStyle/>
          <a:p>
            <a:pPr algn="ctr"/>
            <a:r>
              <a:rPr lang="ru-RU" b="1" dirty="0" err="1">
                <a:latin typeface="Times New Roman" panose="02020603050405020304" pitchFamily="18" charset="0"/>
                <a:cs typeface="Times New Roman" panose="02020603050405020304" pitchFamily="18" charset="0"/>
              </a:rPr>
              <a:t>Concluzii</a:t>
            </a: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651164" y="1748687"/>
            <a:ext cx="8030441" cy="4154984"/>
          </a:xfrm>
          <a:prstGeom prst="rect">
            <a:avLst/>
          </a:prstGeom>
        </p:spPr>
        <p:txBody>
          <a:bodyPr wrap="square">
            <a:spAutoFit/>
          </a:bodyPr>
          <a:lstStyle/>
          <a:p>
            <a:pPr marL="342900" indent="-342900" algn="just">
              <a:buFont typeface="Times New Roman" panose="02020603050405020304" pitchFamily="18" charset="0"/>
              <a:buChar char="-"/>
            </a:pPr>
            <a:r>
              <a:rPr lang="ro-RO" sz="2400" dirty="0">
                <a:latin typeface="Times New Roman" panose="02020603050405020304" pitchFamily="18" charset="0"/>
                <a:ea typeface="Times New Roman" panose="02020603050405020304" pitchFamily="18" charset="0"/>
              </a:rPr>
              <a:t>eficienţa prelevării grafitului de pe electrod pe suprafaţa prelucrată practic nu este influenţată de forma capătului activ al electrodului;</a:t>
            </a:r>
            <a:endParaRPr lang="en-US" sz="2400" dirty="0">
              <a:latin typeface="Times New Roman" panose="02020603050405020304" pitchFamily="18" charset="0"/>
              <a:ea typeface="Times New Roman" panose="02020603050405020304" pitchFamily="18" charset="0"/>
            </a:endParaRPr>
          </a:p>
          <a:p>
            <a:pPr marL="342900" indent="-342900" algn="just">
              <a:buFont typeface="Times New Roman" panose="02020603050405020304" pitchFamily="18" charset="0"/>
              <a:buChar char="-"/>
            </a:pPr>
            <a:r>
              <a:rPr lang="ro-RO" sz="2400" dirty="0">
                <a:latin typeface="Times New Roman" panose="02020603050405020304" pitchFamily="18" charset="0"/>
                <a:ea typeface="Times New Roman" panose="02020603050405020304" pitchFamily="18" charset="0"/>
              </a:rPr>
              <a:t>ca rezultat al aplicării peliculelor de grafit pe suprafeţele metalice prin metoda descărcărilor electrice în impuls am putea afirma, că acestea  posedă proprietăţi anti-aderenţă, posedă proprietăţi lubrifiere, micşorează coroziunea pieselor cuplelor cinematice în anumite medii agresive;</a:t>
            </a:r>
            <a:endParaRPr lang="en-US" sz="2400" dirty="0">
              <a:latin typeface="Times New Roman" panose="02020603050405020304" pitchFamily="18" charset="0"/>
              <a:ea typeface="Times New Roman" panose="02020603050405020304" pitchFamily="18" charset="0"/>
            </a:endParaRPr>
          </a:p>
          <a:p>
            <a:pPr marL="342900" indent="-342900" algn="just">
              <a:buFont typeface="Times New Roman" panose="02020603050405020304" pitchFamily="18" charset="0"/>
              <a:buChar char="-"/>
            </a:pPr>
            <a:r>
              <a:rPr lang="ro-RO" sz="2400" dirty="0">
                <a:latin typeface="Times New Roman" panose="02020603050405020304" pitchFamily="18" charset="0"/>
                <a:ea typeface="Times New Roman" panose="02020603050405020304" pitchFamily="18" charset="0"/>
              </a:rPr>
              <a:t> comportamentul respectiv al peliculelor de grafit ar putea fi cauzat de sinteza structurilor de tipul fulerenilor şi nano-tuburilor de carbon;</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1322231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5637" y="559804"/>
            <a:ext cx="8326581" cy="5262979"/>
          </a:xfrm>
          <a:prstGeom prst="rect">
            <a:avLst/>
          </a:prstGeom>
        </p:spPr>
        <p:txBody>
          <a:bodyPr wrap="square">
            <a:spAutoFit/>
          </a:bodyPr>
          <a:lstStyle/>
          <a:p>
            <a:pPr marL="342900" indent="-342900" algn="just">
              <a:buFont typeface="Times New Roman" panose="02020603050405020304" pitchFamily="18" charset="0"/>
              <a:buChar char="-"/>
            </a:pPr>
            <a:r>
              <a:rPr lang="en-US" sz="2400" dirty="0" err="1" smtClean="0">
                <a:latin typeface="Times New Roman" panose="02020603050405020304" pitchFamily="18" charset="0"/>
                <a:ea typeface="Times New Roman" panose="02020603050405020304" pitchFamily="18" charset="0"/>
              </a:rPr>
              <a:t>electrodului-sculă</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din </a:t>
            </a:r>
            <a:r>
              <a:rPr lang="en-US" sz="2400" dirty="0" err="1">
                <a:latin typeface="Times New Roman" panose="02020603050405020304" pitchFamily="18" charset="0"/>
                <a:ea typeface="Times New Roman" panose="02020603050405020304" pitchFamily="18" charset="0"/>
              </a:rPr>
              <a:t>grafitul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conectat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calitate</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catod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erodează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regimul</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prelucrare</a:t>
            </a:r>
            <a:r>
              <a:rPr lang="en-US" sz="2400" dirty="0">
                <a:latin typeface="Times New Roman" panose="02020603050405020304" pitchFamily="18" charset="0"/>
                <a:ea typeface="Times New Roman" panose="02020603050405020304" pitchFamily="18" charset="0"/>
              </a:rPr>
              <a:t> a </a:t>
            </a:r>
            <a:r>
              <a:rPr lang="en-US" sz="2400" dirty="0" err="1">
                <a:latin typeface="Times New Roman" panose="02020603050405020304" pitchFamily="18" charset="0"/>
                <a:ea typeface="Times New Roman" panose="02020603050405020304" pitchFamily="18" charset="0"/>
              </a:rPr>
              <a:t>petelor</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electrodice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reci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fără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topirea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suprafeţei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supuse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prelucrării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transferul</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masă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având</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loc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rPr>
              <a:t> stare </a:t>
            </a:r>
            <a:r>
              <a:rPr lang="en-US" sz="2400" dirty="0" err="1">
                <a:latin typeface="Times New Roman" panose="02020603050405020304" pitchFamily="18" charset="0"/>
                <a:ea typeface="Times New Roman" panose="02020603050405020304" pitchFamily="18" charset="0"/>
              </a:rPr>
              <a:t>solidă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şi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calde</a:t>
            </a:r>
            <a:r>
              <a:rPr lang="en-US" sz="2400" dirty="0">
                <a:latin typeface="Times New Roman" panose="02020603050405020304" pitchFamily="18" charset="0"/>
                <a:ea typeface="Times New Roman" panose="02020603050405020304" pitchFamily="18" charset="0"/>
              </a:rPr>
              <a:t>” – cu </a:t>
            </a:r>
            <a:r>
              <a:rPr lang="en-US" sz="2400" dirty="0" err="1">
                <a:latin typeface="Times New Roman" panose="02020603050405020304" pitchFamily="18" charset="0"/>
                <a:ea typeface="Times New Roman" panose="02020603050405020304" pitchFamily="18" charset="0"/>
              </a:rPr>
              <a:t>topirea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suprafeţei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supuse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prelucrării</a:t>
            </a:r>
            <a:r>
              <a:rPr lang="en-US" sz="2400" dirty="0">
                <a:latin typeface="Times New Roman" panose="02020603050405020304" pitchFamily="18" charset="0"/>
                <a:ea typeface="Times New Roman" panose="02020603050405020304" pitchFamily="18" charset="0"/>
              </a:rPr>
              <a:t>;</a:t>
            </a:r>
          </a:p>
          <a:p>
            <a:pPr marL="342900" indent="-342900" algn="just">
              <a:buFont typeface="Times New Roman" panose="02020603050405020304" pitchFamily="18" charset="0"/>
              <a:buChar char="-"/>
            </a:pPr>
            <a:r>
              <a:rPr lang="en-US" sz="2400" dirty="0" err="1" smtClean="0">
                <a:latin typeface="Times New Roman" panose="02020603050405020304" pitchFamily="18" charset="0"/>
                <a:ea typeface="Times New Roman" panose="02020603050405020304" pitchFamily="18" charset="0"/>
              </a:rPr>
              <a:t>pentru</a:t>
            </a:r>
            <a:r>
              <a:rPr lang="en-US" sz="2400" dirty="0" smtClean="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regimurile</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lucru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precăutate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urma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analizelor</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efectuate</a:t>
            </a:r>
            <a:r>
              <a:rPr lang="en-US" sz="2400" dirty="0">
                <a:latin typeface="Times New Roman" panose="02020603050405020304" pitchFamily="18" charset="0"/>
                <a:ea typeface="Times New Roman" panose="02020603050405020304" pitchFamily="18" charset="0"/>
              </a:rPr>
              <a:t>, se </a:t>
            </a:r>
            <a:r>
              <a:rPr lang="en-US" sz="2400" dirty="0" err="1">
                <a:latin typeface="Times New Roman" panose="02020603050405020304" pitchFamily="18" charset="0"/>
                <a:ea typeface="Times New Roman" panose="02020603050405020304" pitchFamily="18" charset="0"/>
              </a:rPr>
              <a:t>atestă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maxime</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eroziune</a:t>
            </a:r>
            <a:r>
              <a:rPr lang="en-US" sz="2400" dirty="0">
                <a:latin typeface="Times New Roman" panose="02020603050405020304" pitchFamily="18" charset="0"/>
                <a:ea typeface="Times New Roman" panose="02020603050405020304" pitchFamily="18" charset="0"/>
              </a:rPr>
              <a:t> a </a:t>
            </a:r>
            <a:r>
              <a:rPr lang="en-US" sz="2400" dirty="0" err="1">
                <a:latin typeface="Times New Roman" panose="02020603050405020304" pitchFamily="18" charset="0"/>
                <a:ea typeface="Times New Roman" panose="02020603050405020304" pitchFamily="18" charset="0"/>
              </a:rPr>
              <a:t>grafitului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pirolitic</a:t>
            </a:r>
            <a:r>
              <a:rPr lang="en-US" sz="2400" dirty="0">
                <a:latin typeface="Times New Roman" panose="02020603050405020304" pitchFamily="18" charset="0"/>
                <a:ea typeface="Times New Roman" panose="02020603050405020304" pitchFamily="18" charset="0"/>
              </a:rPr>
              <a:t> la </a:t>
            </a:r>
            <a:r>
              <a:rPr lang="en-US" sz="2400" dirty="0" err="1">
                <a:latin typeface="Times New Roman" panose="02020603050405020304" pitchFamily="18" charset="0"/>
                <a:ea typeface="Times New Roman" panose="02020603050405020304" pitchFamily="18" charset="0"/>
              </a:rPr>
              <a:t>interstiţii</a:t>
            </a:r>
            <a:r>
              <a:rPr lang="en-US" sz="2400" dirty="0">
                <a:latin typeface="Times New Roman" panose="02020603050405020304" pitchFamily="18" charset="0"/>
                <a:ea typeface="Times New Roman" panose="02020603050405020304" pitchFamily="18" charset="0"/>
              </a:rPr>
              <a:t> de 0,6 mm </a:t>
            </a:r>
            <a:r>
              <a:rPr lang="en-US" sz="2400" dirty="0" err="1">
                <a:latin typeface="Times New Roman" panose="02020603050405020304" pitchFamily="18" charset="0"/>
                <a:ea typeface="Times New Roman" panose="02020603050405020304" pitchFamily="18" charset="0"/>
              </a:rPr>
              <a:t>şi</a:t>
            </a:r>
            <a:r>
              <a:rPr lang="en-US" sz="2400" dirty="0">
                <a:latin typeface="Times New Roman" panose="02020603050405020304" pitchFamily="18" charset="0"/>
                <a:ea typeface="Times New Roman" panose="02020603050405020304" pitchFamily="18" charset="0"/>
              </a:rPr>
              <a:t> 1,2 mm;</a:t>
            </a:r>
          </a:p>
          <a:p>
            <a:pPr marL="342900" indent="-342900" algn="just">
              <a:buFont typeface="Times New Roman" panose="02020603050405020304" pitchFamily="18" charset="0"/>
              <a:buChar char="-"/>
            </a:pPr>
            <a:r>
              <a:rPr lang="en-US" sz="2400" dirty="0" err="1" smtClean="0">
                <a:latin typeface="Times New Roman" panose="02020603050405020304" pitchFamily="18" charset="0"/>
                <a:ea typeface="Times New Roman" panose="02020603050405020304" pitchFamily="18" charset="0"/>
              </a:rPr>
              <a:t>cantitatea</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de </a:t>
            </a:r>
            <a:r>
              <a:rPr lang="en-US" sz="2400" dirty="0" err="1">
                <a:latin typeface="Times New Roman" panose="02020603050405020304" pitchFamily="18" charset="0"/>
                <a:ea typeface="Times New Roman" panose="02020603050405020304" pitchFamily="18" charset="0"/>
              </a:rPr>
              <a:t>grafit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erodat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este</a:t>
            </a:r>
            <a:r>
              <a:rPr lang="en-US" sz="2400" dirty="0">
                <a:latin typeface="Times New Roman" panose="02020603050405020304" pitchFamily="18" charset="0"/>
                <a:ea typeface="Times New Roman" panose="02020603050405020304" pitchFamily="18" charset="0"/>
              </a:rPr>
              <a:t> direct </a:t>
            </a:r>
            <a:r>
              <a:rPr lang="en-US" sz="2400" dirty="0" err="1">
                <a:latin typeface="Times New Roman" panose="02020603050405020304" pitchFamily="18" charset="0"/>
                <a:ea typeface="Times New Roman" panose="02020603050405020304" pitchFamily="18" charset="0"/>
              </a:rPr>
              <a:t>proporţional</a:t>
            </a:r>
            <a:r>
              <a:rPr lang="en-US" sz="2400" dirty="0">
                <a:latin typeface="Times New Roman" panose="02020603050405020304" pitchFamily="18" charset="0"/>
                <a:ea typeface="Times New Roman" panose="02020603050405020304" pitchFamily="18" charset="0"/>
              </a:rPr>
              <a:t> cu </a:t>
            </a:r>
            <a:r>
              <a:rPr lang="en-US" sz="2400" dirty="0" err="1">
                <a:latin typeface="Times New Roman" panose="02020603050405020304" pitchFamily="18" charset="0"/>
                <a:ea typeface="Times New Roman" panose="02020603050405020304" pitchFamily="18" charset="0"/>
              </a:rPr>
              <a:t>timpul</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prelucrare</a:t>
            </a:r>
            <a:r>
              <a:rPr lang="en-US" sz="2400" dirty="0">
                <a:latin typeface="Times New Roman" panose="02020603050405020304" pitchFamily="18" charset="0"/>
                <a:ea typeface="Times New Roman" panose="02020603050405020304" pitchFamily="18" charset="0"/>
              </a:rPr>
              <a:t>;</a:t>
            </a:r>
          </a:p>
          <a:p>
            <a:pPr marL="342900" indent="-342900" algn="just">
              <a:buFont typeface="Times New Roman" panose="02020603050405020304" pitchFamily="18" charset="0"/>
              <a:buChar char="-"/>
            </a:pPr>
            <a:r>
              <a:rPr lang="en-US" sz="2400" dirty="0" err="1" smtClean="0">
                <a:latin typeface="Times New Roman" panose="02020603050405020304" pitchFamily="18" charset="0"/>
                <a:ea typeface="Times New Roman" panose="02020603050405020304" pitchFamily="18" charset="0"/>
              </a:rPr>
              <a:t>cantitatea</a:t>
            </a:r>
            <a:r>
              <a:rPr lang="en-US" sz="2400" dirty="0" smtClean="0">
                <a:latin typeface="Times New Roman" panose="02020603050405020304" pitchFamily="18" charset="0"/>
                <a:ea typeface="Times New Roman" panose="02020603050405020304" pitchFamily="18" charset="0"/>
              </a:rPr>
              <a:t> </a:t>
            </a:r>
            <a:r>
              <a:rPr lang="en-US" sz="2400" dirty="0">
                <a:latin typeface="Times New Roman" panose="02020603050405020304" pitchFamily="18" charset="0"/>
                <a:ea typeface="Times New Roman" panose="02020603050405020304" pitchFamily="18" charset="0"/>
              </a:rPr>
              <a:t>de </a:t>
            </a:r>
            <a:r>
              <a:rPr lang="en-US" sz="2400" dirty="0" err="1">
                <a:latin typeface="Times New Roman" panose="02020603050405020304" pitchFamily="18" charset="0"/>
                <a:ea typeface="Times New Roman" panose="02020603050405020304" pitchFamily="18" charset="0"/>
              </a:rPr>
              <a:t>grafit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depusă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suprafețele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electrozilor-piese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executate</a:t>
            </a:r>
            <a:r>
              <a:rPr lang="en-US" sz="2400" dirty="0">
                <a:latin typeface="Times New Roman" panose="02020603050405020304" pitchFamily="18" charset="0"/>
                <a:ea typeface="Times New Roman" panose="02020603050405020304" pitchFamily="18" charset="0"/>
              </a:rPr>
              <a:t> din </a:t>
            </a:r>
            <a:r>
              <a:rPr lang="en-US" sz="2400" dirty="0" err="1">
                <a:latin typeface="Times New Roman" panose="02020603050405020304" pitchFamily="18" charset="0"/>
                <a:ea typeface="Times New Roman" panose="02020603050405020304" pitchFamily="18" charset="0"/>
              </a:rPr>
              <a:t>oţel</a:t>
            </a:r>
            <a:r>
              <a:rPr lang="en-US" sz="2400" dirty="0">
                <a:latin typeface="Times New Roman" panose="02020603050405020304" pitchFamily="18" charset="0"/>
                <a:ea typeface="Times New Roman" panose="02020603050405020304" pitchFamily="18" charset="0"/>
              </a:rPr>
              <a:t> 45, </a:t>
            </a:r>
            <a:r>
              <a:rPr lang="en-US" sz="2400" dirty="0" err="1">
                <a:latin typeface="Times New Roman" panose="02020603050405020304" pitchFamily="18" charset="0"/>
                <a:ea typeface="Times New Roman" panose="02020603050405020304" pitchFamily="18" charset="0"/>
              </a:rPr>
              <a:t>alcătuieşte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aproximativ</a:t>
            </a:r>
            <a:r>
              <a:rPr lang="en-US" sz="2400" dirty="0">
                <a:latin typeface="Times New Roman" panose="02020603050405020304" pitchFamily="18" charset="0"/>
                <a:ea typeface="Times New Roman" panose="02020603050405020304" pitchFamily="18" charset="0"/>
              </a:rPr>
              <a:t> 30 – 40 % din masa </a:t>
            </a:r>
            <a:r>
              <a:rPr lang="en-US" sz="2400" dirty="0" err="1">
                <a:latin typeface="Times New Roman" panose="02020603050405020304" pitchFamily="18" charset="0"/>
                <a:ea typeface="Times New Roman" panose="02020603050405020304" pitchFamily="18" charset="0"/>
              </a:rPr>
              <a:t>totală</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grafit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erodat</a:t>
            </a:r>
            <a:r>
              <a:rPr lang="en-US" sz="2400" dirty="0">
                <a:latin typeface="Times New Roman" panose="02020603050405020304" pitchFamily="18" charset="0"/>
                <a:ea typeface="Times New Roman" panose="02020603050405020304" pitchFamily="18" charset="0"/>
              </a:rPr>
              <a:t> din </a:t>
            </a:r>
            <a:r>
              <a:rPr lang="en-US" sz="2400" dirty="0" err="1">
                <a:latin typeface="Times New Roman" panose="02020603050405020304" pitchFamily="18" charset="0"/>
                <a:ea typeface="Times New Roman" panose="02020603050405020304" pitchFamily="18" charset="0"/>
              </a:rPr>
              <a:t>cadrul</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electrodului-sculă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conectat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circuitul</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descărcare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în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calitate</a:t>
            </a:r>
            <a:r>
              <a:rPr lang="en-US" sz="2400" dirty="0">
                <a:latin typeface="Times New Roman" panose="02020603050405020304" pitchFamily="18" charset="0"/>
                <a:ea typeface="Times New Roman" panose="02020603050405020304" pitchFamily="18" charset="0"/>
              </a:rPr>
              <a:t> de </a:t>
            </a:r>
            <a:r>
              <a:rPr lang="en-US" sz="2400" dirty="0" err="1">
                <a:latin typeface="Times New Roman" panose="02020603050405020304" pitchFamily="18" charset="0"/>
                <a:ea typeface="Times New Roman" panose="02020603050405020304" pitchFamily="18" charset="0"/>
              </a:rPr>
              <a:t>catod</a:t>
            </a:r>
            <a:r>
              <a:rPr lang="en-US" sz="24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xmlns="" val="1367196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a:latin typeface="Times New Roman" panose="02020603050405020304" pitchFamily="18" charset="0"/>
                <a:cs typeface="Times New Roman" panose="02020603050405020304" pitchFamily="18" charset="0"/>
              </a:rPr>
              <a:t>Propuneri</a:t>
            </a:r>
            <a:endParaRPr lang="en-US"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514350" indent="-514350">
              <a:buAutoNum type="arabicPeriod"/>
            </a:pPr>
            <a:r>
              <a:rPr lang="en-US" dirty="0" smtClean="0"/>
              <a:t>A </a:t>
            </a:r>
            <a:r>
              <a:rPr lang="en-US" dirty="0" err="1" smtClean="0"/>
              <a:t>planifica</a:t>
            </a:r>
            <a:r>
              <a:rPr lang="en-US" dirty="0" smtClean="0"/>
              <a:t> </a:t>
            </a:r>
            <a:r>
              <a:rPr lang="ro-RO" dirty="0" smtClean="0"/>
              <a:t>î</a:t>
            </a:r>
            <a:r>
              <a:rPr lang="en-US" dirty="0" smtClean="0"/>
              <a:t>n </a:t>
            </a:r>
            <a:r>
              <a:rPr lang="en-US" dirty="0" err="1" smtClean="0"/>
              <a:t>bu</a:t>
            </a:r>
            <a:r>
              <a:rPr lang="ro-RO" dirty="0" smtClean="0"/>
              <a:t>g</a:t>
            </a:r>
            <a:r>
              <a:rPr lang="en-US" dirty="0" err="1" smtClean="0"/>
              <a:t>etul</a:t>
            </a:r>
            <a:r>
              <a:rPr lang="en-US" dirty="0" smtClean="0"/>
              <a:t> </a:t>
            </a:r>
            <a:r>
              <a:rPr lang="ro-RO" dirty="0" err="1" smtClean="0"/>
              <a:t>U</a:t>
            </a:r>
            <a:r>
              <a:rPr lang="en-US" dirty="0" err="1" smtClean="0"/>
              <a:t>niversit</a:t>
            </a:r>
            <a:r>
              <a:rPr lang="ro-RO" dirty="0" err="1" smtClean="0"/>
              <a:t>ății</a:t>
            </a:r>
            <a:r>
              <a:rPr lang="ro-RO" dirty="0" smtClean="0"/>
              <a:t> finanțe cu destinație de dotare a laboratoarelor științifice cu echipament modern de cercetare.</a:t>
            </a:r>
          </a:p>
          <a:p>
            <a:pPr marL="514350" indent="-514350">
              <a:buAutoNum type="arabicPeriod"/>
            </a:pPr>
            <a:r>
              <a:rPr lang="ro-RO" dirty="0" smtClean="0"/>
              <a:t>A pune in funcțiune un birou de perfectare a actelor privind protecția proprietății intelectuale produse de cercetătorii din USARB.</a:t>
            </a:r>
          </a:p>
          <a:p>
            <a:pPr marL="514350" indent="-514350">
              <a:buAutoNum type="arabicPeriod"/>
            </a:pPr>
            <a:r>
              <a:rPr lang="ro-RO" dirty="0" smtClean="0"/>
              <a:t>A fonda și pune în funcțiune un birou de  perfectare a cererilor de proiecte de cercetare din cadrul programelor internaționale.</a:t>
            </a:r>
            <a:endParaRPr lang="en-US" dirty="0"/>
          </a:p>
        </p:txBody>
      </p:sp>
    </p:spTree>
    <p:extLst>
      <p:ext uri="{BB962C8B-B14F-4D97-AF65-F5344CB8AC3E}">
        <p14:creationId xmlns:p14="http://schemas.microsoft.com/office/powerpoint/2010/main" xmlns="" val="1510127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7028" y="2766219"/>
            <a:ext cx="8069943" cy="1325563"/>
          </a:xfrm>
          <a:solidFill>
            <a:schemeClr val="accent2">
              <a:lumMod val="40000"/>
              <a:lumOff val="60000"/>
            </a:schemeClr>
          </a:solidFill>
        </p:spPr>
        <p:txBody>
          <a:bodyPr/>
          <a:lstStyle/>
          <a:p>
            <a:pPr algn="ctr"/>
            <a:r>
              <a:rPr lang="ro-RO" b="1" dirty="0" smtClean="0">
                <a:latin typeface="Times New Roman" panose="02020603050405020304" pitchFamily="18" charset="0"/>
                <a:cs typeface="Times New Roman" panose="02020603050405020304" pitchFamily="18" charset="0"/>
              </a:rPr>
              <a:t>Mulțumim pentru atenție!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43254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714" y="1021109"/>
            <a:ext cx="8694057" cy="1006475"/>
          </a:xfrm>
          <a:solidFill>
            <a:schemeClr val="accent5">
              <a:lumMod val="40000"/>
              <a:lumOff val="60000"/>
            </a:schemeClr>
          </a:solidFill>
        </p:spPr>
        <p:txBody>
          <a:bodyPr>
            <a:normAutofit/>
          </a:bodyPr>
          <a:lstStyle/>
          <a:p>
            <a:pPr lvl="0" algn="ctr"/>
            <a:r>
              <a:rPr lang="en-US" sz="3200" b="1" dirty="0" smtClean="0">
                <a:latin typeface="Times New Roman" panose="02020603050405020304" pitchFamily="18" charset="0"/>
                <a:cs typeface="Times New Roman" panose="02020603050405020304" pitchFamily="18" charset="0"/>
              </a:rPr>
              <a:t>Suma </a:t>
            </a:r>
            <a:r>
              <a:rPr lang="en-US" sz="3200" b="1" dirty="0" err="1" smtClean="0">
                <a:latin typeface="Times New Roman" panose="02020603050405020304" pitchFamily="18" charset="0"/>
                <a:cs typeface="Times New Roman" panose="02020603050405020304" pitchFamily="18" charset="0"/>
              </a:rPr>
              <a:t>valorificată</a:t>
            </a:r>
            <a:r>
              <a:rPr lang="en-US" sz="3200" b="1" dirty="0" smtClean="0">
                <a:latin typeface="Times New Roman" panose="02020603050405020304" pitchFamily="18" charset="0"/>
                <a:cs typeface="Times New Roman" panose="02020603050405020304" pitchFamily="18" charset="0"/>
              </a:rPr>
              <a:t> de la </a:t>
            </a:r>
            <a:r>
              <a:rPr lang="en-US" sz="3200" b="1" dirty="0" err="1" smtClean="0">
                <a:latin typeface="Times New Roman" panose="02020603050405020304" pitchFamily="18" charset="0"/>
                <a:cs typeface="Times New Roman" panose="02020603050405020304" pitchFamily="18" charset="0"/>
              </a:rPr>
              <a:t>bugetul</a:t>
            </a:r>
            <a:r>
              <a:rPr lang="en-US" sz="3200" b="1" dirty="0" smtClean="0">
                <a:latin typeface="Times New Roman" panose="02020603050405020304" pitchFamily="18" charset="0"/>
                <a:cs typeface="Times New Roman" panose="02020603050405020304" pitchFamily="18" charset="0"/>
              </a:rPr>
              <a:t> de stat</a:t>
            </a:r>
            <a:r>
              <a:rPr lang="ro-RO" sz="3200" b="1" dirty="0" smtClean="0">
                <a:latin typeface="Times New Roman" panose="02020603050405020304" pitchFamily="18" charset="0"/>
                <a:cs typeface="Times New Roman" panose="02020603050405020304" pitchFamily="18" charset="0"/>
              </a:rPr>
              <a:t> </a:t>
            </a:r>
            <a:br>
              <a:rPr lang="ro-RO" sz="3200" b="1" dirty="0" smtClean="0">
                <a:latin typeface="Times New Roman" panose="02020603050405020304" pitchFamily="18" charset="0"/>
                <a:cs typeface="Times New Roman" panose="02020603050405020304" pitchFamily="18" charset="0"/>
              </a:rPr>
            </a:br>
            <a:r>
              <a:rPr lang="ro-RO" sz="3200" b="1" dirty="0" smtClean="0">
                <a:latin typeface="Times New Roman" panose="02020603050405020304" pitchFamily="18" charset="0"/>
                <a:cs typeface="Times New Roman" panose="02020603050405020304" pitchFamily="18" charset="0"/>
              </a:rPr>
              <a:t>în anul 2017</a:t>
            </a:r>
            <a:endParaRPr lang="en-US" sz="32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0914" y="3429000"/>
            <a:ext cx="8258629" cy="910771"/>
          </a:xfrm>
          <a:solidFill>
            <a:schemeClr val="accent6">
              <a:lumMod val="60000"/>
              <a:lumOff val="40000"/>
            </a:schemeClr>
          </a:solidFill>
        </p:spPr>
        <p:txBody>
          <a:bodyPr>
            <a:normAutofit/>
          </a:bodyPr>
          <a:lstStyle/>
          <a:p>
            <a:r>
              <a:rPr lang="ro-RO" sz="3600" b="1" i="1" u="sng" dirty="0"/>
              <a:t>259,1 </a:t>
            </a:r>
            <a:r>
              <a:rPr lang="ro-RO" sz="2400" b="1" i="1" u="sng" dirty="0"/>
              <a:t>(Două sute cincizeci şi nouă mii una sută)</a:t>
            </a:r>
            <a:r>
              <a:rPr lang="ro-RO" sz="3600" b="1" i="1" u="sng" dirty="0"/>
              <a:t> mii lei</a:t>
            </a:r>
            <a:r>
              <a:rPr lang="ro-RO" sz="3600" b="1" dirty="0"/>
              <a:t>;</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55845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6970" y="365126"/>
            <a:ext cx="7528379" cy="723445"/>
          </a:xfrm>
          <a:solidFill>
            <a:schemeClr val="accent5">
              <a:lumMod val="40000"/>
              <a:lumOff val="60000"/>
            </a:schemeClr>
          </a:solidFill>
        </p:spPr>
        <p:txBody>
          <a:bodyPr>
            <a:normAutofit/>
          </a:bodyPr>
          <a:lstStyle/>
          <a:p>
            <a:pPr lvl="0" algn="ctr"/>
            <a:r>
              <a:rPr lang="ru-RU" sz="3600" b="1" dirty="0" err="1">
                <a:latin typeface="Times New Roman" panose="02020603050405020304" pitchFamily="18" charset="0"/>
                <a:cs typeface="Times New Roman" panose="02020603050405020304" pitchFamily="18" charset="0"/>
              </a:rPr>
              <a:t>Planul</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cercetărilor</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ştiinţifice</a:t>
            </a:r>
            <a:endParaRPr lang="en-US" sz="3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28287115"/>
              </p:ext>
            </p:extLst>
          </p:nvPr>
        </p:nvGraphicFramePr>
        <p:xfrm>
          <a:off x="275771" y="1690684"/>
          <a:ext cx="8650515" cy="4876800"/>
        </p:xfrm>
        <a:graphic>
          <a:graphicData uri="http://schemas.openxmlformats.org/drawingml/2006/table">
            <a:tbl>
              <a:tblPr firstRow="1" firstCol="1" bandRow="1" bandCol="1">
                <a:tableStyleId>{5C22544A-7EE6-4342-B048-85BDC9FD1C3A}</a:tableStyleId>
              </a:tblPr>
              <a:tblGrid>
                <a:gridCol w="8650515">
                  <a:extLst>
                    <a:ext uri="{9D8B030D-6E8A-4147-A177-3AD203B41FA5}">
                      <a16:colId xmlns:a16="http://schemas.microsoft.com/office/drawing/2014/main" xmlns="" val="2319811132"/>
                    </a:ext>
                  </a:extLst>
                </a:gridCol>
              </a:tblGrid>
              <a:tr h="435462">
                <a:tc>
                  <a:txBody>
                    <a:bodyPr/>
                    <a:lstStyle/>
                    <a:p>
                      <a:pPr marL="21590" algn="just">
                        <a:spcAft>
                          <a:spcPts val="0"/>
                        </a:spcAft>
                      </a:pPr>
                      <a:r>
                        <a:rPr lang="ro-RO" sz="3200" dirty="0" smtClean="0">
                          <a:solidFill>
                            <a:schemeClr val="tx1"/>
                          </a:solidFill>
                          <a:effectLst/>
                        </a:rPr>
                        <a:t>     Elaborarea </a:t>
                      </a:r>
                      <a:r>
                        <a:rPr lang="ro-RO" sz="3200" dirty="0">
                          <a:solidFill>
                            <a:schemeClr val="tx1"/>
                          </a:solidFill>
                          <a:effectLst/>
                        </a:rPr>
                        <a:t>tehnologiei de formare a peliculelor de grafit pe suprafeţe metalice cu aplicarea </a:t>
                      </a:r>
                      <a:r>
                        <a:rPr lang="ro-RO" sz="3200" dirty="0" smtClean="0">
                          <a:solidFill>
                            <a:schemeClr val="tx1"/>
                          </a:solidFill>
                          <a:effectLst/>
                        </a:rPr>
                        <a:t>DEI;</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400523864"/>
                  </a:ext>
                </a:extLst>
              </a:tr>
              <a:tr h="513291">
                <a:tc>
                  <a:txBody>
                    <a:bodyPr/>
                    <a:lstStyle/>
                    <a:p>
                      <a:pPr marL="21590" algn="just">
                        <a:spcAft>
                          <a:spcPts val="0"/>
                        </a:spcAft>
                      </a:pPr>
                      <a:r>
                        <a:rPr lang="ro-RO" sz="3200" dirty="0" smtClean="0">
                          <a:solidFill>
                            <a:schemeClr val="tx1"/>
                          </a:solidFill>
                          <a:effectLst/>
                        </a:rPr>
                        <a:t>     Determinarea </a:t>
                      </a:r>
                      <a:r>
                        <a:rPr lang="ro-RO" sz="3200" dirty="0">
                          <a:solidFill>
                            <a:schemeClr val="tx1"/>
                          </a:solidFill>
                          <a:effectLst/>
                        </a:rPr>
                        <a:t>proprietăţilor antiaderenţă a suprafeţelor pieselor acoperite cu pelicule de </a:t>
                      </a:r>
                      <a:r>
                        <a:rPr lang="ro-RO" sz="3200" dirty="0" smtClean="0">
                          <a:solidFill>
                            <a:schemeClr val="tx1"/>
                          </a:solidFill>
                          <a:effectLst/>
                        </a:rPr>
                        <a:t>grafit;</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162219337"/>
                  </a:ext>
                </a:extLst>
              </a:tr>
              <a:tr h="513291">
                <a:tc>
                  <a:txBody>
                    <a:bodyPr/>
                    <a:lstStyle/>
                    <a:p>
                      <a:pPr marL="21590" algn="just">
                        <a:spcAft>
                          <a:spcPts val="0"/>
                        </a:spcAft>
                      </a:pPr>
                      <a:r>
                        <a:rPr lang="ro-RO" sz="3200" dirty="0" smtClean="0">
                          <a:solidFill>
                            <a:schemeClr val="tx1"/>
                          </a:solidFill>
                          <a:effectLst/>
                        </a:rPr>
                        <a:t>     Determinarea </a:t>
                      </a:r>
                      <a:r>
                        <a:rPr lang="ro-RO" sz="3200" dirty="0">
                          <a:solidFill>
                            <a:schemeClr val="tx1"/>
                          </a:solidFill>
                          <a:effectLst/>
                        </a:rPr>
                        <a:t>proprietăţilor antiuzură a suprafeţelor pieselor acoperite cu pelicule de </a:t>
                      </a:r>
                      <a:r>
                        <a:rPr lang="ro-RO" sz="3200" dirty="0" smtClean="0">
                          <a:solidFill>
                            <a:schemeClr val="tx1"/>
                          </a:solidFill>
                          <a:effectLst/>
                        </a:rPr>
                        <a:t>grafit;</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1345745696"/>
                  </a:ext>
                </a:extLst>
              </a:tr>
              <a:tr h="432301">
                <a:tc>
                  <a:txBody>
                    <a:bodyPr/>
                    <a:lstStyle/>
                    <a:p>
                      <a:pPr marL="21590" algn="just">
                        <a:spcAft>
                          <a:spcPts val="0"/>
                        </a:spcAft>
                      </a:pPr>
                      <a:r>
                        <a:rPr lang="ro-RO" sz="3200" dirty="0" smtClean="0">
                          <a:solidFill>
                            <a:schemeClr val="tx1"/>
                          </a:solidFill>
                          <a:effectLst/>
                        </a:rPr>
                        <a:t>     Analiza </a:t>
                      </a:r>
                      <a:r>
                        <a:rPr lang="ro-RO" sz="3200" dirty="0">
                          <a:solidFill>
                            <a:schemeClr val="tx1"/>
                          </a:solidFill>
                          <a:effectLst/>
                        </a:rPr>
                        <a:t>şi diseminarea rezultatelor cercetărilor </a:t>
                      </a:r>
                      <a:r>
                        <a:rPr lang="ro-RO" sz="3200" dirty="0" smtClean="0">
                          <a:solidFill>
                            <a:schemeClr val="tx1"/>
                          </a:solidFill>
                          <a:effectLst/>
                        </a:rPr>
                        <a:t>experimentale.</a:t>
                      </a:r>
                      <a:endParaRPr lang="en-US" sz="3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xmlns="" val="2907207726"/>
                  </a:ext>
                </a:extLst>
              </a:tr>
            </a:tbl>
          </a:graphicData>
        </a:graphic>
      </p:graphicFrame>
    </p:spTree>
    <p:extLst>
      <p:ext uri="{BB962C8B-B14F-4D97-AF65-F5344CB8AC3E}">
        <p14:creationId xmlns:p14="http://schemas.microsoft.com/office/powerpoint/2010/main" xmlns="" val="126728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638629" y="365126"/>
            <a:ext cx="8011886" cy="628787"/>
          </a:xfrm>
          <a:solidFill>
            <a:schemeClr val="accent4">
              <a:lumMod val="20000"/>
              <a:lumOff val="80000"/>
            </a:schemeClr>
          </a:solidFill>
        </p:spPr>
        <p:txBody>
          <a:bodyPr>
            <a:noAutofit/>
          </a:bodyPr>
          <a:lstStyle/>
          <a:p>
            <a:pPr algn="ctr"/>
            <a:r>
              <a:rPr lang="en-US" sz="3600" b="1" dirty="0" err="1">
                <a:latin typeface="Times New Roman" panose="02020603050405020304" pitchFamily="18" charset="0"/>
                <a:cs typeface="Times New Roman" panose="02020603050405020304" pitchFamily="18" charset="0"/>
              </a:rPr>
              <a:t>Rezultatele</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cercetărilor</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ştiinţifice</a:t>
            </a:r>
            <a:endParaRPr lang="en-US" sz="3600" b="1" dirty="0">
              <a:latin typeface="Times New Roman" panose="02020603050405020304" pitchFamily="18" charset="0"/>
              <a:cs typeface="Times New Roman" panose="02020603050405020304" pitchFamily="18" charset="0"/>
            </a:endParaRPr>
          </a:p>
        </p:txBody>
      </p:sp>
      <p:sp>
        <p:nvSpPr>
          <p:cNvPr id="4" name="Content Placeholder 2"/>
          <p:cNvSpPr>
            <a:spLocks noGrp="1"/>
          </p:cNvSpPr>
          <p:nvPr>
            <p:ph idx="1"/>
          </p:nvPr>
        </p:nvSpPr>
        <p:spPr>
          <a:xfrm>
            <a:off x="203200" y="2201570"/>
            <a:ext cx="8723086" cy="4420891"/>
          </a:xfrm>
          <a:solidFill>
            <a:schemeClr val="accent6">
              <a:lumMod val="20000"/>
              <a:lumOff val="80000"/>
            </a:schemeClr>
          </a:solidFill>
        </p:spPr>
        <p:txBody>
          <a:bodyPr>
            <a:noAutofit/>
          </a:bodyPr>
          <a:lstStyle/>
          <a:p>
            <a:pPr algn="just"/>
            <a:r>
              <a:rPr lang="ro-RO" sz="2400" dirty="0">
                <a:latin typeface="Times New Roman" panose="02020603050405020304" pitchFamily="18" charset="0"/>
                <a:cs typeface="Times New Roman" panose="02020603050405020304" pitchFamily="18" charset="0"/>
              </a:rPr>
              <a:t> Pelicule de grafit formate pe suprafeţe metalice prin metoda electroeroziunii posedă o mulţime de proprietăţi funcţionale benefice, cum ar fi: micşorează aderenţa de suprafaţă de 4 ori; micşorează coeficientul de frecare în cuple cinematice de la 0,4 pînă la 0,1.</a:t>
            </a:r>
          </a:p>
          <a:p>
            <a:pPr algn="just"/>
            <a:r>
              <a:rPr lang="ro-RO" sz="2400" dirty="0">
                <a:latin typeface="Times New Roman" panose="02020603050405020304" pitchFamily="18" charset="0"/>
                <a:cs typeface="Times New Roman" panose="02020603050405020304" pitchFamily="18" charset="0"/>
              </a:rPr>
              <a:t> În rezultatul formării pe suprafaţa piesei a peliculei de grafit diametrul plonjorului s-a mărit în mediu cu aproximativ 14</a:t>
            </a:r>
            <a:r>
              <a:rPr lang="el-GR" sz="2400" dirty="0">
                <a:latin typeface="Times New Roman" panose="02020603050405020304" pitchFamily="18" charset="0"/>
                <a:cs typeface="Times New Roman" panose="02020603050405020304" pitchFamily="18" charset="0"/>
              </a:rPr>
              <a:t>μ</a:t>
            </a:r>
            <a:r>
              <a:rPr lang="ro-RO" sz="2400" dirty="0">
                <a:latin typeface="Times New Roman" panose="02020603050405020304" pitchFamily="18" charset="0"/>
                <a:cs typeface="Times New Roman" panose="02020603050405020304" pitchFamily="18" charset="0"/>
              </a:rPr>
              <a:t>m faţă de diametrul iniţial, adică ca rezultat avem depuneri de grafit cu dimensiunea respectivă pe suprafaţă sub formă de peliculă continuă.</a:t>
            </a:r>
          </a:p>
          <a:p>
            <a:pPr algn="just"/>
            <a:r>
              <a:rPr lang="ro-RO"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Aplicarea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peliculelor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suprafeţele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pieselor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funcţionează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în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cuplurile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cinematice</a:t>
            </a:r>
            <a:r>
              <a:rPr lang="en-US" sz="2400" dirty="0">
                <a:latin typeface="Times New Roman" panose="02020603050405020304" pitchFamily="18" charset="0"/>
                <a:cs typeface="Times New Roman" panose="02020603050405020304" pitchFamily="18" charset="0"/>
              </a:rPr>
              <a:t> conduce la </a:t>
            </a:r>
            <a:r>
              <a:rPr lang="en-US" sz="2400" dirty="0" err="1">
                <a:latin typeface="Times New Roman" panose="02020603050405020304" pitchFamily="18" charset="0"/>
                <a:cs typeface="Times New Roman" panose="02020603050405020304" pitchFamily="18" charset="0"/>
              </a:rPr>
              <a:t>micşorarea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coeficientului</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frecare</a:t>
            </a:r>
            <a:r>
              <a:rPr lang="en-US" sz="2400" dirty="0">
                <a:latin typeface="Times New Roman" panose="02020603050405020304" pitchFamily="18" charset="0"/>
                <a:cs typeface="Times New Roman" panose="02020603050405020304" pitchFamily="18" charset="0"/>
              </a:rPr>
              <a:t> de </a:t>
            </a:r>
            <a:r>
              <a:rPr lang="en-US" sz="2400" dirty="0" err="1">
                <a:latin typeface="Times New Roman" panose="02020603050405020304" pitchFamily="18" charset="0"/>
                <a:cs typeface="Times New Roman" panose="02020603050405020304" pitchFamily="18" charset="0"/>
              </a:rPr>
              <a:t>cel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puţin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ori</a:t>
            </a:r>
            <a:r>
              <a:rPr lang="en-US" sz="2400" dirty="0">
                <a:latin typeface="Times New Roman" panose="02020603050405020304" pitchFamily="18" charset="0"/>
                <a:cs typeface="Times New Roman" panose="02020603050405020304" pitchFamily="18" charset="0"/>
              </a:rPr>
              <a:t>.</a:t>
            </a:r>
          </a:p>
        </p:txBody>
      </p:sp>
      <p:sp>
        <p:nvSpPr>
          <p:cNvPr id="6" name="Заголовок 1"/>
          <p:cNvSpPr txBox="1">
            <a:spLocks/>
          </p:cNvSpPr>
          <p:nvPr/>
        </p:nvSpPr>
        <p:spPr>
          <a:xfrm>
            <a:off x="638629" y="1283348"/>
            <a:ext cx="8011886" cy="628787"/>
          </a:xfrm>
          <a:prstGeom prst="rect">
            <a:avLst/>
          </a:prstGeom>
          <a:solidFill>
            <a:schemeClr val="accent4">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x-none" sz="3600" b="1" dirty="0" smtClean="0">
                <a:latin typeface="Times New Roman" panose="02020603050405020304" pitchFamily="18" charset="0"/>
                <a:cs typeface="Times New Roman" panose="02020603050405020304" pitchFamily="18" charset="0"/>
              </a:rPr>
              <a:t>Etapa I și II</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35131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714" y="245992"/>
            <a:ext cx="8723086" cy="1200329"/>
          </a:xfrm>
          <a:prstGeom prst="rect">
            <a:avLst/>
          </a:prstGeom>
        </p:spPr>
        <p:txBody>
          <a:bodyPr wrap="square">
            <a:spAutoFit/>
          </a:bodyPr>
          <a:lstStyle/>
          <a:p>
            <a:pPr algn="just"/>
            <a:r>
              <a:rPr lang="ro-RO" sz="2400" dirty="0">
                <a:latin typeface="Times New Roman" panose="02020603050405020304" pitchFamily="18" charset="0"/>
                <a:ea typeface="Times New Roman" panose="02020603050405020304" pitchFamily="18" charset="0"/>
              </a:rPr>
              <a:t>	În figură este reprezentată vederea generală a instalaţiei FPZ 100 la care au fost încercate piesele de probă, forțele de forfecare sunt exprimate în daN/10 cm</a:t>
            </a:r>
            <a:r>
              <a:rPr lang="ro-RO" sz="2400" baseline="30000" dirty="0">
                <a:latin typeface="Times New Roman" panose="02020603050405020304" pitchFamily="18" charset="0"/>
                <a:ea typeface="Times New Roman" panose="02020603050405020304" pitchFamily="18" charset="0"/>
              </a:rPr>
              <a:t>2 </a:t>
            </a:r>
            <a:r>
              <a:rPr lang="ro-RO" sz="2400" dirty="0">
                <a:latin typeface="Times New Roman" panose="02020603050405020304" pitchFamily="18" charset="0"/>
                <a:ea typeface="Times New Roman" panose="02020603050405020304" pitchFamily="18" charset="0"/>
              </a:rPr>
              <a:t>(2,5x2,5cm – 1 </a:t>
            </a:r>
            <a:r>
              <a:rPr lang="ro-RO" sz="2400" dirty="0" smtClean="0">
                <a:latin typeface="Times New Roman" panose="02020603050405020304" pitchFamily="18" charset="0"/>
                <a:ea typeface="Times New Roman" panose="02020603050405020304" pitchFamily="18" charset="0"/>
              </a:rPr>
              <a:t>inch</a:t>
            </a:r>
            <a:r>
              <a:rPr lang="ro-RO" sz="2400" baseline="30000" dirty="0" smtClean="0">
                <a:latin typeface="Times New Roman" panose="02020603050405020304" pitchFamily="18" charset="0"/>
                <a:ea typeface="Times New Roman" panose="02020603050405020304" pitchFamily="18" charset="0"/>
              </a:rPr>
              <a:t>2</a:t>
            </a:r>
            <a:r>
              <a:rPr lang="ro-RO" sz="2400" dirty="0">
                <a:latin typeface="Times New Roman" panose="02020603050405020304" pitchFamily="18" charset="0"/>
                <a:ea typeface="Times New Roman" panose="02020603050405020304" pitchFamily="18" charset="0"/>
              </a:rPr>
              <a:t>).</a:t>
            </a:r>
            <a:endParaRPr lang="en-US" sz="2400" dirty="0"/>
          </a:p>
        </p:txBody>
      </p:sp>
      <p:pic>
        <p:nvPicPr>
          <p:cNvPr id="2050" name="Picture 2"/>
          <p:cNvPicPr>
            <a:picLocks noGrp="1"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529913" y="1490224"/>
            <a:ext cx="3981610" cy="5297979"/>
          </a:xfrm>
          <a:prstGeom prst="rect">
            <a:avLst/>
          </a:prstGeom>
          <a:noFill/>
          <a:extLst>
            <a:ext uri="{909E8E84-426E-40DD-AFC4-6F175D3DCCD1}">
              <a14:hiddenFill xmlns:a14="http://schemas.microsoft.com/office/drawing/2010/main" xmlns="">
                <a:solidFill>
                  <a:srgbClr val="FFFFFF"/>
                </a:solidFill>
              </a14:hiddenFill>
            </a:ext>
          </a:extLst>
        </p:spPr>
      </p:pic>
      <p:pic>
        <p:nvPicPr>
          <p:cNvPr id="2049" name="Picture 3" descr="New Image20"/>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793623" y="1486466"/>
            <a:ext cx="3976304" cy="530173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3"/>
          <p:cNvSpPr>
            <a:spLocks noChangeArrowheads="1"/>
          </p:cNvSpPr>
          <p:nvPr/>
        </p:nvSpPr>
        <p:spPr bwMode="auto">
          <a:xfrm>
            <a:off x="3851567" y="-1050575"/>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3851567" y="5369275"/>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xmlns="" val="38591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9310" y="185147"/>
          <a:ext cx="8639033" cy="6461760"/>
        </p:xfrm>
        <a:graphic>
          <a:graphicData uri="http://schemas.openxmlformats.org/drawingml/2006/table">
            <a:tbl>
              <a:tblPr firstRow="1" firstCol="1" bandRow="1">
                <a:tableStyleId>{5C22544A-7EE6-4342-B048-85BDC9FD1C3A}</a:tableStyleId>
              </a:tblPr>
              <a:tblGrid>
                <a:gridCol w="826082">
                  <a:extLst>
                    <a:ext uri="{9D8B030D-6E8A-4147-A177-3AD203B41FA5}">
                      <a16:colId xmlns:a16="http://schemas.microsoft.com/office/drawing/2014/main" xmlns="" val="361797935"/>
                    </a:ext>
                  </a:extLst>
                </a:gridCol>
                <a:gridCol w="3223896">
                  <a:extLst>
                    <a:ext uri="{9D8B030D-6E8A-4147-A177-3AD203B41FA5}">
                      <a16:colId xmlns:a16="http://schemas.microsoft.com/office/drawing/2014/main" xmlns="" val="1388148278"/>
                    </a:ext>
                  </a:extLst>
                </a:gridCol>
                <a:gridCol w="815525">
                  <a:extLst>
                    <a:ext uri="{9D8B030D-6E8A-4147-A177-3AD203B41FA5}">
                      <a16:colId xmlns:a16="http://schemas.microsoft.com/office/drawing/2014/main" xmlns="" val="1094248302"/>
                    </a:ext>
                  </a:extLst>
                </a:gridCol>
                <a:gridCol w="829347">
                  <a:extLst>
                    <a:ext uri="{9D8B030D-6E8A-4147-A177-3AD203B41FA5}">
                      <a16:colId xmlns:a16="http://schemas.microsoft.com/office/drawing/2014/main" xmlns="" val="1787924269"/>
                    </a:ext>
                  </a:extLst>
                </a:gridCol>
                <a:gridCol w="1188731">
                  <a:extLst>
                    <a:ext uri="{9D8B030D-6E8A-4147-A177-3AD203B41FA5}">
                      <a16:colId xmlns:a16="http://schemas.microsoft.com/office/drawing/2014/main" xmlns="" val="1313455475"/>
                    </a:ext>
                  </a:extLst>
                </a:gridCol>
                <a:gridCol w="1755452">
                  <a:extLst>
                    <a:ext uri="{9D8B030D-6E8A-4147-A177-3AD203B41FA5}">
                      <a16:colId xmlns:a16="http://schemas.microsoft.com/office/drawing/2014/main" xmlns="" val="3764132387"/>
                    </a:ext>
                  </a:extLst>
                </a:gridCol>
              </a:tblGrid>
              <a:tr h="346166">
                <a:tc>
                  <a:txBody>
                    <a:bodyPr/>
                    <a:lstStyle/>
                    <a:p>
                      <a:pPr algn="ctr">
                        <a:lnSpc>
                          <a:spcPct val="100000"/>
                        </a:lnSpc>
                        <a:spcAft>
                          <a:spcPts val="0"/>
                        </a:spcAft>
                      </a:pPr>
                      <a:r>
                        <a:rPr lang="ro-RO" sz="1600" b="1" dirty="0">
                          <a:solidFill>
                            <a:schemeClr val="tx1"/>
                          </a:solidFill>
                          <a:effectLst/>
                          <a:latin typeface="Times New Roman" panose="02020603050405020304" pitchFamily="18" charset="0"/>
                          <a:cs typeface="Times New Roman" panose="02020603050405020304" pitchFamily="18" charset="0"/>
                        </a:rPr>
                        <a:t>Indicativ/ probă</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gridSpan="2">
                  <a:txBody>
                    <a:bodyPr/>
                    <a:lstStyle/>
                    <a:p>
                      <a:pPr algn="ctr">
                        <a:lnSpc>
                          <a:spcPct val="100000"/>
                        </a:lnSpc>
                        <a:spcAft>
                          <a:spcPts val="0"/>
                        </a:spcAft>
                      </a:pPr>
                      <a:r>
                        <a:rPr lang="ro-RO" sz="1600" b="1" dirty="0">
                          <a:solidFill>
                            <a:schemeClr val="tx1"/>
                          </a:solidFill>
                          <a:effectLst/>
                          <a:latin typeface="Times New Roman" panose="02020603050405020304" pitchFamily="18" charset="0"/>
                          <a:cs typeface="Times New Roman" panose="02020603050405020304" pitchFamily="18" charset="0"/>
                        </a:rPr>
                        <a:t>Caracteristici iniţiale ale probelor</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hMerge="1">
                  <a:txBody>
                    <a:bodyPr/>
                    <a:lstStyle/>
                    <a:p>
                      <a:endParaRPr lang="en-US"/>
                    </a:p>
                  </a:txBody>
                  <a:tcPr/>
                </a:tc>
                <a:tc gridSpan="2">
                  <a:txBody>
                    <a:bodyPr/>
                    <a:lstStyle/>
                    <a:p>
                      <a:pPr algn="ctr">
                        <a:lnSpc>
                          <a:spcPct val="100000"/>
                        </a:lnSpc>
                        <a:spcAft>
                          <a:spcPts val="0"/>
                        </a:spcAft>
                      </a:pPr>
                      <a:r>
                        <a:rPr lang="ro-RO" sz="1600" b="1" dirty="0">
                          <a:solidFill>
                            <a:schemeClr val="tx1"/>
                          </a:solidFill>
                          <a:effectLst/>
                          <a:latin typeface="Times New Roman" panose="02020603050405020304" pitchFamily="18" charset="0"/>
                          <a:cs typeface="Times New Roman" panose="02020603050405020304" pitchFamily="18" charset="0"/>
                        </a:rPr>
                        <a:t>Putere adezivă liniară, </a:t>
                      </a:r>
                      <a:r>
                        <a:rPr lang="ro-RO" sz="1600" b="1" dirty="0" smtClean="0">
                          <a:solidFill>
                            <a:schemeClr val="tx1"/>
                          </a:solidFill>
                          <a:effectLst/>
                          <a:latin typeface="Times New Roman" panose="02020603050405020304" pitchFamily="18" charset="0"/>
                          <a:cs typeface="Times New Roman" panose="02020603050405020304" pitchFamily="18" charset="0"/>
                        </a:rPr>
                        <a:t>daN/25mm</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hMerge="1">
                  <a:txBody>
                    <a:bodyPr/>
                    <a:lstStyle/>
                    <a:p>
                      <a:endParaRPr lang="en-US"/>
                    </a:p>
                  </a:txBody>
                  <a:tcPr/>
                </a:tc>
                <a:tc>
                  <a:txBody>
                    <a:bodyPr/>
                    <a:lstStyle/>
                    <a:p>
                      <a:pPr algn="ctr">
                        <a:lnSpc>
                          <a:spcPct val="100000"/>
                        </a:lnSpc>
                        <a:spcAft>
                          <a:spcPts val="0"/>
                        </a:spcAft>
                      </a:pPr>
                      <a:r>
                        <a:rPr lang="ro-RO" sz="1600" b="1" dirty="0">
                          <a:solidFill>
                            <a:schemeClr val="tx1"/>
                          </a:solidFill>
                          <a:effectLst/>
                          <a:latin typeface="Times New Roman" panose="02020603050405020304" pitchFamily="18" charset="0"/>
                          <a:cs typeface="Times New Roman" panose="02020603050405020304" pitchFamily="18" charset="0"/>
                        </a:rPr>
                        <a:t>Forţa de forfecare daN/25x25mm</a:t>
                      </a:r>
                      <a:r>
                        <a:rPr lang="ro-RO" sz="1600" b="1" baseline="30000" dirty="0">
                          <a:solidFill>
                            <a:schemeClr val="tx1"/>
                          </a:solidFill>
                          <a:effectLst/>
                          <a:latin typeface="Times New Roman" panose="02020603050405020304" pitchFamily="18" charset="0"/>
                          <a:cs typeface="Times New Roman" panose="02020603050405020304" pitchFamily="18" charset="0"/>
                        </a:rPr>
                        <a:t>2</a:t>
                      </a:r>
                      <a:r>
                        <a:rPr lang="ro-RO" sz="1600" b="1" dirty="0">
                          <a:solidFill>
                            <a:schemeClr val="tx1"/>
                          </a:solidFill>
                          <a:effectLst/>
                          <a:latin typeface="Times New Roman" panose="02020603050405020304" pitchFamily="18" charset="0"/>
                          <a:cs typeface="Times New Roman" panose="02020603050405020304" pitchFamily="18" charset="0"/>
                        </a:rPr>
                        <a:t> </a:t>
                      </a:r>
                      <a:endPar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extLst>
                  <a:ext uri="{0D108BD9-81ED-4DB2-BD59-A6C34878D82A}">
                    <a16:rowId xmlns:a16="http://schemas.microsoft.com/office/drawing/2014/main" xmlns="" val="2965951167"/>
                  </a:ext>
                </a:extLst>
              </a:tr>
              <a:tr h="115389">
                <a:tc rowSpan="4">
                  <a:txBody>
                    <a:bodyPr/>
                    <a:lstStyle/>
                    <a:p>
                      <a:pPr algn="ctr">
                        <a:lnSpc>
                          <a:spcPct val="100000"/>
                        </a:lnSpc>
                        <a:spcAft>
                          <a:spcPts val="0"/>
                        </a:spcAft>
                      </a:pPr>
                      <a:r>
                        <a:rPr lang="ro-RO" sz="2800" b="1" dirty="0" smtClean="0">
                          <a:solidFill>
                            <a:schemeClr val="tx1"/>
                          </a:solidFill>
                          <a:effectLst/>
                          <a:latin typeface="Times New Roman" panose="02020603050405020304" pitchFamily="18" charset="0"/>
                          <a:cs typeface="Times New Roman" panose="02020603050405020304" pitchFamily="18" charset="0"/>
                        </a:rPr>
                        <a:t>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Nr. de treceri</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2,7; 2,6; 2,5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49,7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3493934126"/>
                  </a:ext>
                </a:extLst>
              </a:tr>
              <a:tr h="115389">
                <a:tc vMerge="1">
                  <a:txBody>
                    <a:bodyPr/>
                    <a:lstStyle/>
                    <a:p>
                      <a:endParaRPr lang="en-US"/>
                    </a:p>
                  </a:txBody>
                  <a:tcP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Tensiune U, V</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942020020"/>
                  </a:ext>
                </a:extLst>
              </a:tr>
              <a:tr h="115389">
                <a:tc vMerge="1">
                  <a:txBody>
                    <a:bodyPr/>
                    <a:lstStyle/>
                    <a:p>
                      <a:endParaRPr lang="en-US"/>
                    </a:p>
                  </a:txBody>
                  <a:tcP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Distanţa între electrozi S, mm</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2,1; 2,0</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extLst>
                  <a:ext uri="{0D108BD9-81ED-4DB2-BD59-A6C34878D82A}">
                    <a16:rowId xmlns:a16="http://schemas.microsoft.com/office/drawing/2014/main" xmlns="" val="3593467197"/>
                  </a:ext>
                </a:extLst>
              </a:tr>
              <a:tr h="115389">
                <a:tc vMerge="1">
                  <a:txBody>
                    <a:bodyPr/>
                    <a:lstStyle/>
                    <a:p>
                      <a:endParaRPr lang="en-US"/>
                    </a:p>
                  </a:txBody>
                  <a:tcP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Capacitatea condensatorului C, µF</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600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943484958"/>
                  </a:ext>
                </a:extLst>
              </a:tr>
              <a:tr h="115389">
                <a:tc rowSpan="4">
                  <a:txBody>
                    <a:bodyPr/>
                    <a:lstStyle/>
                    <a:p>
                      <a:pPr algn="ctr">
                        <a:lnSpc>
                          <a:spcPct val="100000"/>
                        </a:lnSpc>
                        <a:spcAft>
                          <a:spcPts val="0"/>
                        </a:spcAft>
                      </a:pPr>
                      <a:r>
                        <a:rPr lang="ro-RO" sz="2800" b="1" dirty="0" smtClean="0">
                          <a:solidFill>
                            <a:schemeClr val="tx1"/>
                          </a:solidFill>
                          <a:effectLst/>
                          <a:latin typeface="Times New Roman" panose="02020603050405020304" pitchFamily="18" charset="0"/>
                          <a:cs typeface="Times New Roman" panose="02020603050405020304" pitchFamily="18" charset="0"/>
                        </a:rPr>
                        <a:t>II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Nr. de treceri</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a:effectLst/>
                          <a:latin typeface="Times New Roman" panose="02020603050405020304" pitchFamily="18" charset="0"/>
                          <a:cs typeface="Times New Roman" panose="02020603050405020304" pitchFamily="18" charset="0"/>
                        </a:rPr>
                        <a:t>2,7; 2,6; 2,5</a:t>
                      </a:r>
                      <a:endParaRPr lang="en-US" sz="1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67,2</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3301489741"/>
                  </a:ext>
                </a:extLst>
              </a:tr>
              <a:tr h="115389">
                <a:tc vMerge="1">
                  <a:txBody>
                    <a:bodyPr/>
                    <a:lstStyle/>
                    <a:p>
                      <a:endParaRPr lang="en-US"/>
                    </a:p>
                  </a:txBody>
                  <a:tcP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Tensiune U, V</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603387988"/>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Distanţa între electrozi S, mm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2,2; 2,3</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extLst>
                  <a:ext uri="{0D108BD9-81ED-4DB2-BD59-A6C34878D82A}">
                    <a16:rowId xmlns:a16="http://schemas.microsoft.com/office/drawing/2014/main" xmlns="" val="2232392427"/>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Capacitatea condensatorului C, µF</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600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949663173"/>
                  </a:ext>
                </a:extLst>
              </a:tr>
              <a:tr h="115389">
                <a:tc rowSpan="4">
                  <a:txBody>
                    <a:bodyPr/>
                    <a:lstStyle/>
                    <a:p>
                      <a:pPr algn="ctr">
                        <a:lnSpc>
                          <a:spcPct val="100000"/>
                        </a:lnSpc>
                        <a:spcAft>
                          <a:spcPts val="0"/>
                        </a:spcAft>
                      </a:pPr>
                      <a:r>
                        <a:rPr lang="ro-RO" sz="2800" b="1" dirty="0" smtClean="0">
                          <a:solidFill>
                            <a:schemeClr val="tx1"/>
                          </a:solidFill>
                          <a:effectLst/>
                          <a:latin typeface="Times New Roman" panose="02020603050405020304" pitchFamily="18" charset="0"/>
                          <a:cs typeface="Times New Roman" panose="02020603050405020304" pitchFamily="18" charset="0"/>
                        </a:rPr>
                        <a:t>III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Nr. de treceri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2,8; 2,6; 2,6</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38,7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3673389889"/>
                  </a:ext>
                </a:extLst>
              </a:tr>
              <a:tr h="115389">
                <a:tc vMerge="1">
                  <a:txBody>
                    <a:bodyPr/>
                    <a:lstStyle/>
                    <a:p>
                      <a:endParaRPr lang="en-US"/>
                    </a:p>
                  </a:txBody>
                  <a:tcP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Tensiune U, V</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613162396"/>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Distanţa între electrozi S, mm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a:effectLst/>
                          <a:latin typeface="Times New Roman" panose="02020603050405020304" pitchFamily="18" charset="0"/>
                          <a:cs typeface="Times New Roman" panose="02020603050405020304" pitchFamily="18" charset="0"/>
                        </a:rPr>
                        <a:t>T****</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1,6; 1,5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extLst>
                  <a:ext uri="{0D108BD9-81ED-4DB2-BD59-A6C34878D82A}">
                    <a16:rowId xmlns:a16="http://schemas.microsoft.com/office/drawing/2014/main" xmlns="" val="3561108842"/>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Capacitatea condensatorului C, µF</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a:effectLst/>
                          <a:latin typeface="Times New Roman" panose="02020603050405020304" pitchFamily="18" charset="0"/>
                          <a:cs typeface="Times New Roman" panose="02020603050405020304" pitchFamily="18" charset="0"/>
                        </a:rPr>
                        <a:t>600</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246223151"/>
                  </a:ext>
                </a:extLst>
              </a:tr>
              <a:tr h="115389">
                <a:tc rowSpan="4">
                  <a:txBody>
                    <a:bodyPr/>
                    <a:lstStyle/>
                    <a:p>
                      <a:pPr algn="ctr">
                        <a:lnSpc>
                          <a:spcPct val="100000"/>
                        </a:lnSpc>
                        <a:spcAft>
                          <a:spcPts val="0"/>
                        </a:spcAft>
                      </a:pPr>
                      <a:r>
                        <a:rPr lang="ro-RO" sz="2800" b="1" dirty="0" smtClean="0">
                          <a:solidFill>
                            <a:schemeClr val="tx1"/>
                          </a:solidFill>
                          <a:effectLst/>
                          <a:latin typeface="Times New Roman" panose="02020603050405020304" pitchFamily="18" charset="0"/>
                          <a:cs typeface="Times New Roman" panose="02020603050405020304" pitchFamily="18" charset="0"/>
                        </a:rPr>
                        <a:t>IV</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dirty="0">
                          <a:effectLst/>
                          <a:latin typeface="Times New Roman" panose="02020603050405020304" pitchFamily="18" charset="0"/>
                          <a:cs typeface="Times New Roman" panose="02020603050405020304" pitchFamily="18" charset="0"/>
                        </a:rPr>
                        <a:t>Nr. de treceri</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4</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a:effectLst/>
                          <a:latin typeface="Times New Roman" panose="02020603050405020304" pitchFamily="18" charset="0"/>
                          <a:cs typeface="Times New Roman" panose="02020603050405020304" pitchFamily="18" charset="0"/>
                        </a:rPr>
                        <a:t>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2,7; 2,6; 2,5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35,9</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2509454770"/>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Tensiune U, 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948611885"/>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Distanţa între electrozi S, mm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a:effectLst/>
                          <a:latin typeface="Times New Roman" panose="02020603050405020304" pitchFamily="18" charset="0"/>
                          <a:cs typeface="Times New Roman" panose="02020603050405020304" pitchFamily="18" charset="0"/>
                        </a:rPr>
                        <a:t>1,5</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1,2; 1,2</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extLst>
                  <a:ext uri="{0D108BD9-81ED-4DB2-BD59-A6C34878D82A}">
                    <a16:rowId xmlns:a16="http://schemas.microsoft.com/office/drawing/2014/main" xmlns="" val="3005311"/>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Capacitatea condensatorului C, µF</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600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250329122"/>
                  </a:ext>
                </a:extLst>
              </a:tr>
              <a:tr h="115389">
                <a:tc rowSpan="4">
                  <a:txBody>
                    <a:bodyPr/>
                    <a:lstStyle/>
                    <a:p>
                      <a:pPr algn="ctr">
                        <a:lnSpc>
                          <a:spcPct val="100000"/>
                        </a:lnSpc>
                        <a:spcAft>
                          <a:spcPts val="0"/>
                        </a:spcAft>
                      </a:pPr>
                      <a:r>
                        <a:rPr lang="ro-RO" sz="2800" b="1" dirty="0" smtClean="0">
                          <a:solidFill>
                            <a:schemeClr val="tx1"/>
                          </a:solidFill>
                          <a:effectLst/>
                          <a:latin typeface="Times New Roman" panose="02020603050405020304" pitchFamily="18" charset="0"/>
                          <a:cs typeface="Times New Roman" panose="02020603050405020304" pitchFamily="18" charset="0"/>
                        </a:rPr>
                        <a:t>V</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Nr. de treceri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2,7; 2,6; 2,5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48,8</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2517878953"/>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Tensiune U, 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150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686689478"/>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Distanţa între electrozi S, mm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2,1; 2,1</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extLst>
                  <a:ext uri="{0D108BD9-81ED-4DB2-BD59-A6C34878D82A}">
                    <a16:rowId xmlns:a16="http://schemas.microsoft.com/office/drawing/2014/main" xmlns="" val="2869772992"/>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Capacitatea condensatorului C, µF</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600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700693753"/>
                  </a:ext>
                </a:extLst>
              </a:tr>
              <a:tr h="115389">
                <a:tc rowSpan="4">
                  <a:txBody>
                    <a:bodyPr/>
                    <a:lstStyle/>
                    <a:p>
                      <a:pPr algn="ctr">
                        <a:lnSpc>
                          <a:spcPct val="100000"/>
                        </a:lnSpc>
                        <a:spcAft>
                          <a:spcPts val="0"/>
                        </a:spcAft>
                      </a:pPr>
                      <a:r>
                        <a:rPr lang="ro-RO" sz="2800" b="1" dirty="0" smtClean="0">
                          <a:solidFill>
                            <a:schemeClr val="tx1"/>
                          </a:solidFill>
                          <a:effectLst/>
                          <a:latin typeface="Times New Roman" panose="02020603050405020304" pitchFamily="18" charset="0"/>
                          <a:cs typeface="Times New Roman" panose="02020603050405020304" pitchFamily="18" charset="0"/>
                        </a:rPr>
                        <a:t>VI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Nr. de treceri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3</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N***</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2,7; 2,6; 2,5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41,2</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556005246"/>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Tensiune U, 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200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66619271"/>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Distanţa între electrozi S, mm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1,5</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gn="ctr">
                        <a:lnSpc>
                          <a:spcPct val="100000"/>
                        </a:lnSpc>
                        <a:spcAft>
                          <a:spcPts val="0"/>
                        </a:spcAft>
                      </a:pPr>
                      <a:r>
                        <a:rPr lang="ro-RO" sz="1800" b="1" dirty="0">
                          <a:effectLst/>
                          <a:latin typeface="Times New Roman" panose="02020603050405020304" pitchFamily="18" charset="0"/>
                          <a:cs typeface="Times New Roman" panose="02020603050405020304" pitchFamily="18" charset="0"/>
                        </a:rPr>
                        <a:t>T****</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1,3; 1,2</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extLst>
                  <a:ext uri="{0D108BD9-81ED-4DB2-BD59-A6C34878D82A}">
                    <a16:rowId xmlns:a16="http://schemas.microsoft.com/office/drawing/2014/main" xmlns="" val="2877272970"/>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Capacitatea condensatorului C, µF</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600</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848363996"/>
                  </a:ext>
                </a:extLst>
              </a:tr>
              <a:tr h="115389">
                <a:tc rowSpan="4">
                  <a:txBody>
                    <a:bodyPr/>
                    <a:lstStyle/>
                    <a:p>
                      <a:pPr algn="ctr">
                        <a:lnSpc>
                          <a:spcPct val="100000"/>
                        </a:lnSpc>
                        <a:spcAft>
                          <a:spcPts val="0"/>
                        </a:spcAft>
                      </a:pPr>
                      <a:r>
                        <a:rPr lang="ro-RO" sz="2800" b="1" dirty="0">
                          <a:solidFill>
                            <a:schemeClr val="tx1"/>
                          </a:solidFill>
                          <a:effectLst/>
                          <a:latin typeface="Times New Roman" panose="02020603050405020304" pitchFamily="18" charset="0"/>
                          <a:cs typeface="Times New Roman" panose="02020603050405020304" pitchFamily="18" charset="0"/>
                        </a:rPr>
                        <a:t>M*</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Nr. de treceri</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gridSpan="2">
                  <a:txBody>
                    <a:bodyPr/>
                    <a:lstStyle/>
                    <a:p>
                      <a:pPr>
                        <a:lnSpc>
                          <a:spcPct val="100000"/>
                        </a:lnSpc>
                        <a:spcAft>
                          <a:spcPts val="0"/>
                        </a:spcAft>
                      </a:pPr>
                      <a:r>
                        <a:rPr lang="ro-RO" sz="1600" b="1" dirty="0">
                          <a:effectLst/>
                          <a:latin typeface="Times New Roman" panose="02020603050405020304" pitchFamily="18" charset="0"/>
                          <a:cs typeface="Times New Roman" panose="02020603050405020304" pitchFamily="18" charset="0"/>
                        </a:rPr>
                        <a:t>2,8; 2,6; 2,6; 2,7; 2,6; 2,5</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rowSpan="4" hMerge="1">
                  <a:txBody>
                    <a:bodyPr/>
                    <a:lstStyle/>
                    <a:p>
                      <a:endParaRPr lang="en-US"/>
                    </a:p>
                  </a:txBody>
                  <a:tcPr/>
                </a:tc>
                <a:tc rowSpan="4">
                  <a:txBody>
                    <a:bodyPr/>
                    <a:lstStyle/>
                    <a:p>
                      <a:pPr algn="ctr">
                        <a:lnSpc>
                          <a:spcPct val="100000"/>
                        </a:lnSpc>
                        <a:spcAft>
                          <a:spcPts val="0"/>
                        </a:spcAft>
                      </a:pPr>
                      <a:r>
                        <a:rPr lang="ro-RO" sz="2800" b="1" dirty="0">
                          <a:effectLst/>
                          <a:latin typeface="Times New Roman" panose="02020603050405020304" pitchFamily="18" charset="0"/>
                          <a:cs typeface="Times New Roman" panose="02020603050405020304" pitchFamily="18" charset="0"/>
                        </a:rPr>
                        <a:t>68,7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nchor="ctr"/>
                </a:tc>
                <a:extLst>
                  <a:ext uri="{0D108BD9-81ED-4DB2-BD59-A6C34878D82A}">
                    <a16:rowId xmlns:a16="http://schemas.microsoft.com/office/drawing/2014/main" xmlns="" val="1035952975"/>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Tensiune U, V</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164401540"/>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Distanţa între electrozi S, mm</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338878811"/>
                  </a:ext>
                </a:extLst>
              </a:tr>
              <a:tr h="115389">
                <a:tc vMerge="1">
                  <a:txBody>
                    <a:bodyPr/>
                    <a:lstStyle/>
                    <a:p>
                      <a:endParaRPr lang="en-US"/>
                    </a:p>
                  </a:txBody>
                  <a:tcPr/>
                </a:tc>
                <a:tc>
                  <a:txBody>
                    <a:bodyPr/>
                    <a:lstStyle/>
                    <a:p>
                      <a:pPr algn="just">
                        <a:lnSpc>
                          <a:spcPct val="100000"/>
                        </a:lnSpc>
                        <a:spcAft>
                          <a:spcPts val="0"/>
                        </a:spcAft>
                      </a:pPr>
                      <a:r>
                        <a:rPr lang="ro-RO" sz="1400" b="1">
                          <a:effectLst/>
                          <a:latin typeface="Times New Roman" panose="02020603050405020304" pitchFamily="18" charset="0"/>
                          <a:cs typeface="Times New Roman" panose="02020603050405020304" pitchFamily="18" charset="0"/>
                        </a:rPr>
                        <a:t>Capacitatea condensatorului C, µF</a:t>
                      </a:r>
                      <a:endParaRPr lang="en-US" sz="1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a:txBody>
                    <a:bodyPr/>
                    <a:lstStyle/>
                    <a:p>
                      <a:pPr algn="ctr">
                        <a:lnSpc>
                          <a:spcPct val="100000"/>
                        </a:lnSpc>
                        <a:spcAft>
                          <a:spcPts val="0"/>
                        </a:spcAft>
                      </a:pPr>
                      <a:r>
                        <a:rPr lang="ro-RO" sz="1400" b="1" dirty="0">
                          <a:effectLst/>
                          <a:latin typeface="Times New Roman" panose="02020603050405020304" pitchFamily="18" charset="0"/>
                          <a:cs typeface="Times New Roman" panose="02020603050405020304" pitchFamily="18" charset="0"/>
                        </a:rPr>
                        <a:t>-</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27" marR="37627" marT="0" marB="0"/>
                </a:tc>
                <a:tc gridSpan="2"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4261215257"/>
                  </a:ext>
                </a:extLst>
              </a:tr>
            </a:tbl>
          </a:graphicData>
        </a:graphic>
      </p:graphicFrame>
    </p:spTree>
    <p:extLst>
      <p:ext uri="{BB962C8B-B14F-4D97-AF65-F5344CB8AC3E}">
        <p14:creationId xmlns:p14="http://schemas.microsoft.com/office/powerpoint/2010/main" xmlns="" val="3721176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283</TotalTime>
  <Words>5024</Words>
  <Application>Microsoft Office PowerPoint</Application>
  <PresentationFormat>Экран (4:3)</PresentationFormat>
  <Paragraphs>311</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Тема Office</vt:lpstr>
      <vt:lpstr>Слайд 1</vt:lpstr>
      <vt:lpstr>Direcţia strategică:</vt:lpstr>
      <vt:lpstr>Denumirea proiectului, cifrul:</vt:lpstr>
      <vt:lpstr>Numele directorului de proiect; Echipa de cercetare;</vt:lpstr>
      <vt:lpstr>Suma valorificată de la bugetul de stat  în anul 2017</vt:lpstr>
      <vt:lpstr>Planul cercetărilor ştiinţifice</vt:lpstr>
      <vt:lpstr>Rezultatele cercetărilor ştiinţifice</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Fig.5.3. Surface morphology of cathode pyrolytic graphite made on electrode tool after the plasma EDI (electrical discharge in impulse) influence </vt:lpstr>
      <vt:lpstr>The phase composition of oxide pellicles on samples of steel 45:  а – total surface spectral composition; b – spectrum of oxygen on the surface:  1 – total spectrum; 2 – ОН- component; 3 – О2- component; 4 – components of  О-С and О-С=О types </vt:lpstr>
      <vt:lpstr>TGA tests on reference samples </vt:lpstr>
      <vt:lpstr>Слайд 24</vt:lpstr>
      <vt:lpstr>Publicaţii ştiinţifice (lista), brevete, medalii, etc.;</vt:lpstr>
      <vt:lpstr>Слайд 26</vt:lpstr>
      <vt:lpstr>Слайд 27</vt:lpstr>
      <vt:lpstr>Слайд 28</vt:lpstr>
      <vt:lpstr>Слайд 29</vt:lpstr>
      <vt:lpstr>Слайд 30</vt:lpstr>
      <vt:lpstr>Слайд 31</vt:lpstr>
      <vt:lpstr>Слайд 32</vt:lpstr>
      <vt:lpstr>Manifestări ştiinţifice:  organizare, participare</vt:lpstr>
      <vt:lpstr>Слайд 34</vt:lpstr>
      <vt:lpstr>La conferința ModTech 2017 au fost prezentate următoarele rapoarte:</vt:lpstr>
      <vt:lpstr>Слайд 36</vt:lpstr>
      <vt:lpstr>Participarea la a XXI-a Expoziție Internațională  de Invenții INVENTICA 2017,  28.06-30.06.2017, Iași, România</vt:lpstr>
      <vt:lpstr>Слайд 38</vt:lpstr>
      <vt:lpstr>Слайд 39</vt:lpstr>
      <vt:lpstr>Слайд 40</vt:lpstr>
      <vt:lpstr>Слайд 41</vt:lpstr>
      <vt:lpstr>Implicarea studenților, masteranzilor și doctoramzilor în cercetare</vt:lpstr>
      <vt:lpstr>Слайд 43</vt:lpstr>
      <vt:lpstr>Слайд 44</vt:lpstr>
      <vt:lpstr>Concluzii</vt:lpstr>
      <vt:lpstr>Слайд 46</vt:lpstr>
      <vt:lpstr>Propuneri</vt:lpstr>
      <vt:lpstr>Mulțumim pentru atenție!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DORIN</dc:creator>
  <cp:lastModifiedBy>User</cp:lastModifiedBy>
  <cp:revision>34</cp:revision>
  <dcterms:created xsi:type="dcterms:W3CDTF">2017-12-03T21:12:02Z</dcterms:created>
  <dcterms:modified xsi:type="dcterms:W3CDTF">2017-12-14T07:12:30Z</dcterms:modified>
</cp:coreProperties>
</file>