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6"/>
  </p:notesMasterIdLst>
  <p:sldIdLst>
    <p:sldId id="256" r:id="rId2"/>
    <p:sldId id="273" r:id="rId3"/>
    <p:sldId id="274" r:id="rId4"/>
    <p:sldId id="276" r:id="rId5"/>
    <p:sldId id="275" r:id="rId6"/>
    <p:sldId id="284" r:id="rId7"/>
    <p:sldId id="287" r:id="rId8"/>
    <p:sldId id="288" r:id="rId9"/>
    <p:sldId id="278" r:id="rId10"/>
    <p:sldId id="279" r:id="rId11"/>
    <p:sldId id="282" r:id="rId12"/>
    <p:sldId id="280" r:id="rId13"/>
    <p:sldId id="283" r:id="rId14"/>
    <p:sldId id="286"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69" autoAdjust="0"/>
    <p:restoredTop sz="72291" autoAdjust="0"/>
  </p:normalViewPr>
  <p:slideViewPr>
    <p:cSldViewPr>
      <p:cViewPr varScale="1">
        <p:scale>
          <a:sx n="53" d="100"/>
          <a:sy n="53" d="100"/>
        </p:scale>
        <p:origin x="-606" y="-84"/>
      </p:cViewPr>
      <p:guideLst>
        <p:guide orient="horz" pos="2160"/>
        <p:guide pos="2880"/>
      </p:guideLst>
    </p:cSldViewPr>
  </p:slideViewPr>
  <p:outlineViewPr>
    <p:cViewPr>
      <p:scale>
        <a:sx n="33" d="100"/>
        <a:sy n="33" d="100"/>
      </p:scale>
      <p:origin x="0" y="6408"/>
    </p:cViewPr>
  </p:outlineViewPr>
  <p:notesTextViewPr>
    <p:cViewPr>
      <p:scale>
        <a:sx n="200" d="100"/>
        <a:sy n="200" d="100"/>
      </p:scale>
      <p:origin x="0" y="0"/>
    </p:cViewPr>
  </p:notesTextViewPr>
  <p:sorterViewPr>
    <p:cViewPr>
      <p:scale>
        <a:sx n="100" d="100"/>
        <a:sy n="100" d="100"/>
      </p:scale>
      <p:origin x="0" y="53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E4F018-BB63-49AC-8804-D6B4EE9EA3C0}" type="datetimeFigureOut">
              <a:rPr lang="ru-RU" smtClean="0"/>
              <a:pPr/>
              <a:t>13.12.2017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47B4F8-F00B-417E-AC62-22F39ED32338}" type="slidenum">
              <a:rPr lang="ru-RU" smtClean="0"/>
              <a:pPr/>
              <a:t>‹#›</a:t>
            </a:fld>
            <a:endParaRPr lang="ru-RU"/>
          </a:p>
        </p:txBody>
      </p:sp>
    </p:spTree>
    <p:extLst>
      <p:ext uri="{BB962C8B-B14F-4D97-AF65-F5344CB8AC3E}">
        <p14:creationId xmlns:p14="http://schemas.microsoft.com/office/powerpoint/2010/main" xmlns="" val="1808199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047B4F8-F00B-417E-AC62-22F39ED32338}" type="slidenum">
              <a:rPr lang="ru-RU" smtClean="0"/>
              <a:pPr/>
              <a:t>13</a:t>
            </a:fld>
            <a:endParaRPr lang="ru-RU"/>
          </a:p>
        </p:txBody>
      </p:sp>
    </p:spTree>
    <p:extLst>
      <p:ext uri="{BB962C8B-B14F-4D97-AF65-F5344CB8AC3E}">
        <p14:creationId xmlns:p14="http://schemas.microsoft.com/office/powerpoint/2010/main" xmlns="" val="2927582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047B4F8-F00B-417E-AC62-22F39ED32338}" type="slidenum">
              <a:rPr lang="ru-RU" smtClean="0"/>
              <a:pPr/>
              <a:t>14</a:t>
            </a:fld>
            <a:endParaRPr lang="ru-RU"/>
          </a:p>
        </p:txBody>
      </p:sp>
    </p:spTree>
    <p:extLst>
      <p:ext uri="{BB962C8B-B14F-4D97-AF65-F5344CB8AC3E}">
        <p14:creationId xmlns:p14="http://schemas.microsoft.com/office/powerpoint/2010/main" xmlns="" val="619314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13.12.2017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13.12.2017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13.12.2017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13.12.2017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13.12.2017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pPr/>
              <a:t>13.12.2017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13.12.2017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pPr/>
              <a:t>13.12.2017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pPr/>
              <a:t>13.12.2017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pPr/>
              <a:t>13.12.2017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13.12.2017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pPr/>
              <a:t>13.12.2017</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395536" y="1772816"/>
            <a:ext cx="8424936" cy="4680520"/>
          </a:xfrm>
        </p:spPr>
        <p:txBody>
          <a:bodyPr>
            <a:normAutofit/>
          </a:bodyPr>
          <a:lstStyle/>
          <a:p>
            <a:pPr marL="0" indent="0" algn="ctr">
              <a:buNone/>
            </a:pPr>
            <a:r>
              <a:rPr lang="es-ES" dirty="0" smtClean="0">
                <a:solidFill>
                  <a:schemeClr val="tx1">
                    <a:lumMod val="95000"/>
                    <a:lumOff val="5000"/>
                  </a:schemeClr>
                </a:solidFill>
              </a:rPr>
              <a:t>16</a:t>
            </a:r>
            <a:r>
              <a:rPr lang="ro-RO" dirty="0" smtClean="0">
                <a:solidFill>
                  <a:schemeClr val="tx1">
                    <a:lumMod val="95000"/>
                    <a:lumOff val="5000"/>
                  </a:schemeClr>
                </a:solidFill>
              </a:rPr>
              <a:t>.06/18.06  Patrimoniul Național și dezvoltarea societății </a:t>
            </a:r>
          </a:p>
          <a:p>
            <a:pPr marL="0" indent="0" algn="ctr">
              <a:buNone/>
            </a:pPr>
            <a:r>
              <a:rPr lang="ro-RO" dirty="0" smtClean="0">
                <a:solidFill>
                  <a:schemeClr val="tx1">
                    <a:lumMod val="95000"/>
                    <a:lumOff val="5000"/>
                  </a:schemeClr>
                </a:solidFill>
              </a:rPr>
              <a:t> Cifrul </a:t>
            </a:r>
            <a:r>
              <a:rPr lang="en-US" b="1" i="1" dirty="0" smtClean="0">
                <a:solidFill>
                  <a:schemeClr val="tx1">
                    <a:lumMod val="95000"/>
                    <a:lumOff val="5000"/>
                  </a:schemeClr>
                </a:solidFill>
              </a:rPr>
              <a:t>15.817.06.24A</a:t>
            </a:r>
            <a:r>
              <a:rPr lang="en-US" i="1" dirty="0" smtClean="0">
                <a:solidFill>
                  <a:schemeClr val="tx1">
                    <a:lumMod val="95000"/>
                    <a:lumOff val="5000"/>
                  </a:schemeClr>
                </a:solidFill>
              </a:rPr>
              <a:t> </a:t>
            </a:r>
            <a:endParaRPr lang="ru-RU" i="1" dirty="0" smtClean="0">
              <a:solidFill>
                <a:schemeClr val="tx1">
                  <a:lumMod val="95000"/>
                  <a:lumOff val="5000"/>
                </a:schemeClr>
              </a:solidFill>
            </a:endParaRPr>
          </a:p>
          <a:p>
            <a:pPr marL="0" indent="0" algn="ctr">
              <a:buNone/>
            </a:pPr>
            <a:r>
              <a:rPr lang="en-US" dirty="0" smtClean="0">
                <a:solidFill>
                  <a:srgbClr val="002060"/>
                </a:solidFill>
              </a:rPr>
              <a:t>  </a:t>
            </a:r>
            <a:r>
              <a:rPr lang="en-US" sz="3200" b="1" dirty="0" err="1" smtClean="0">
                <a:solidFill>
                  <a:srgbClr val="002060"/>
                </a:solidFill>
              </a:rPr>
              <a:t>Managementul</a:t>
            </a:r>
            <a:r>
              <a:rPr lang="en-US" sz="3200" b="1" dirty="0" smtClean="0">
                <a:solidFill>
                  <a:srgbClr val="002060"/>
                </a:solidFill>
              </a:rPr>
              <a:t> </a:t>
            </a:r>
            <a:r>
              <a:rPr lang="en-US" sz="3200" b="1" dirty="0" err="1" smtClean="0">
                <a:solidFill>
                  <a:srgbClr val="002060"/>
                </a:solidFill>
              </a:rPr>
              <a:t>implementării</a:t>
            </a:r>
            <a:r>
              <a:rPr lang="en-US" sz="3200" b="1" dirty="0" smtClean="0">
                <a:solidFill>
                  <a:srgbClr val="002060"/>
                </a:solidFill>
              </a:rPr>
              <a:t> </a:t>
            </a:r>
            <a:r>
              <a:rPr lang="en-US" sz="3200" b="1" dirty="0" err="1" smtClean="0">
                <a:solidFill>
                  <a:srgbClr val="002060"/>
                </a:solidFill>
              </a:rPr>
              <a:t>praxiologiei</a:t>
            </a:r>
            <a:r>
              <a:rPr lang="en-US" sz="3200" b="1" dirty="0" smtClean="0">
                <a:solidFill>
                  <a:srgbClr val="002060"/>
                </a:solidFill>
              </a:rPr>
              <a:t> </a:t>
            </a:r>
            <a:r>
              <a:rPr lang="en-US" sz="3200" b="1" dirty="0" err="1" smtClean="0">
                <a:solidFill>
                  <a:srgbClr val="002060"/>
                </a:solidFill>
              </a:rPr>
              <a:t>formativ-inovaționale</a:t>
            </a:r>
            <a:r>
              <a:rPr lang="en-US" sz="3200" b="1" dirty="0" smtClean="0">
                <a:solidFill>
                  <a:srgbClr val="002060"/>
                </a:solidFill>
              </a:rPr>
              <a:t> </a:t>
            </a:r>
            <a:r>
              <a:rPr lang="en-US" sz="3200" b="1" dirty="0" err="1" smtClean="0">
                <a:solidFill>
                  <a:srgbClr val="002060"/>
                </a:solidFill>
              </a:rPr>
              <a:t>în</a:t>
            </a:r>
            <a:r>
              <a:rPr lang="en-US" sz="3200" b="1" dirty="0" smtClean="0">
                <a:solidFill>
                  <a:srgbClr val="002060"/>
                </a:solidFill>
              </a:rPr>
              <a:t> </a:t>
            </a:r>
            <a:r>
              <a:rPr lang="en-US" sz="3200" b="1" dirty="0" err="1" smtClean="0">
                <a:solidFill>
                  <a:srgbClr val="002060"/>
                </a:solidFill>
              </a:rPr>
              <a:t>sistemul</a:t>
            </a:r>
            <a:r>
              <a:rPr lang="en-US" sz="3200" b="1" dirty="0" smtClean="0">
                <a:solidFill>
                  <a:srgbClr val="002060"/>
                </a:solidFill>
              </a:rPr>
              <a:t> </a:t>
            </a:r>
            <a:r>
              <a:rPr lang="en-US" sz="3200" b="1" dirty="0" err="1" smtClean="0">
                <a:solidFill>
                  <a:srgbClr val="002060"/>
                </a:solidFill>
              </a:rPr>
              <a:t>învățăm</a:t>
            </a:r>
            <a:r>
              <a:rPr lang="ro-RO" sz="3200" b="1" dirty="0" smtClean="0">
                <a:solidFill>
                  <a:srgbClr val="002060"/>
                </a:solidFill>
              </a:rPr>
              <a:t>â</a:t>
            </a:r>
            <a:r>
              <a:rPr lang="en-US" sz="3200" b="1" dirty="0" err="1" smtClean="0">
                <a:solidFill>
                  <a:srgbClr val="002060"/>
                </a:solidFill>
              </a:rPr>
              <a:t>ntului</a:t>
            </a:r>
            <a:r>
              <a:rPr lang="en-US" sz="3200" b="1" dirty="0" smtClean="0">
                <a:solidFill>
                  <a:srgbClr val="002060"/>
                </a:solidFill>
              </a:rPr>
              <a:t> artistic </a:t>
            </a:r>
            <a:r>
              <a:rPr lang="en-US" sz="3200" b="1" dirty="0" err="1" smtClean="0">
                <a:solidFill>
                  <a:srgbClr val="002060"/>
                </a:solidFill>
              </a:rPr>
              <a:t>național</a:t>
            </a:r>
            <a:endParaRPr lang="ro-RO" sz="3200" b="1" dirty="0" smtClean="0">
              <a:solidFill>
                <a:srgbClr val="002060"/>
              </a:solidFill>
            </a:endParaRPr>
          </a:p>
          <a:p>
            <a:pPr marL="0" indent="0" algn="ctr">
              <a:buNone/>
            </a:pPr>
            <a:endParaRPr lang="ru-RU" sz="3200" b="1" dirty="0" smtClean="0"/>
          </a:p>
          <a:p>
            <a:pPr marL="0" indent="0" algn="ctr">
              <a:buNone/>
            </a:pPr>
            <a:r>
              <a:rPr lang="ro-RO" b="1" dirty="0" smtClean="0">
                <a:solidFill>
                  <a:srgbClr val="002060"/>
                </a:solidFill>
              </a:rPr>
              <a:t>Director de proiect  </a:t>
            </a:r>
            <a:r>
              <a:rPr lang="en-US" b="1" i="1" dirty="0" smtClean="0">
                <a:solidFill>
                  <a:srgbClr val="002060"/>
                </a:solidFill>
              </a:rPr>
              <a:t>Tatiana </a:t>
            </a:r>
            <a:r>
              <a:rPr lang="en-US" b="1" i="1" dirty="0" err="1" smtClean="0">
                <a:solidFill>
                  <a:srgbClr val="002060"/>
                </a:solidFill>
              </a:rPr>
              <a:t>Bularga</a:t>
            </a:r>
            <a:r>
              <a:rPr lang="ro-RO" b="1" dirty="0" smtClean="0">
                <a:solidFill>
                  <a:srgbClr val="002060"/>
                </a:solidFill>
              </a:rPr>
              <a:t>, dr., conf. univ.</a:t>
            </a:r>
            <a:endParaRPr lang="ru-RU" dirty="0">
              <a:solidFill>
                <a:srgbClr val="002060"/>
              </a:solidFill>
            </a:endParaRPr>
          </a:p>
        </p:txBody>
      </p:sp>
      <p:sp>
        <p:nvSpPr>
          <p:cNvPr id="4" name="Заголовок 3"/>
          <p:cNvSpPr>
            <a:spLocks noGrp="1"/>
          </p:cNvSpPr>
          <p:nvPr>
            <p:ph type="title"/>
          </p:nvPr>
        </p:nvSpPr>
        <p:spPr>
          <a:xfrm>
            <a:off x="457200" y="338328"/>
            <a:ext cx="8229600" cy="1146456"/>
          </a:xfrm>
        </p:spPr>
        <p:txBody>
          <a:bodyPr>
            <a:normAutofit/>
          </a:bodyPr>
          <a:lstStyle/>
          <a:p>
            <a:r>
              <a:rPr lang="ro-RO" sz="2800" dirty="0" smtClean="0">
                <a:solidFill>
                  <a:srgbClr val="002060"/>
                </a:solidFill>
              </a:rPr>
              <a:t>Universitatea de Stat „Alecu Russo” din Bălți, 2017</a:t>
            </a:r>
            <a:endParaRPr lang="ru-RU" sz="2800" dirty="0">
              <a:solidFill>
                <a:srgbClr val="002060"/>
              </a:solidFill>
            </a:endParaRPr>
          </a:p>
        </p:txBody>
      </p:sp>
    </p:spTree>
    <p:extLst>
      <p:ext uri="{BB962C8B-B14F-4D97-AF65-F5344CB8AC3E}">
        <p14:creationId xmlns:p14="http://schemas.microsoft.com/office/powerpoint/2010/main" xmlns="" val="27499910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332656"/>
            <a:ext cx="7772400" cy="1296144"/>
          </a:xfrm>
        </p:spPr>
        <p:txBody>
          <a:bodyPr>
            <a:normAutofit fontScale="90000"/>
          </a:bodyPr>
          <a:lstStyle/>
          <a:p>
            <a:r>
              <a:rPr lang="ro-RO" sz="2700" b="1" cap="all" dirty="0" smtClean="0"/>
              <a:t/>
            </a:r>
            <a:br>
              <a:rPr lang="ro-RO" sz="2700" b="1" cap="all" dirty="0" smtClean="0"/>
            </a:br>
            <a:r>
              <a:rPr lang="ro-RO" sz="2700" b="1" cap="all" dirty="0"/>
              <a:t/>
            </a:r>
            <a:br>
              <a:rPr lang="ro-RO" sz="2700" b="1" cap="all" dirty="0"/>
            </a:br>
            <a:r>
              <a:rPr lang="ro-RO" sz="2700" b="1" cap="all" dirty="0" smtClean="0"/>
              <a:t/>
            </a:r>
            <a:br>
              <a:rPr lang="ro-RO" sz="2700" b="1" cap="all" dirty="0" smtClean="0"/>
            </a:br>
            <a:r>
              <a:rPr lang="ro-RO" sz="2700" b="1" cap="all" dirty="0" smtClean="0"/>
              <a:t>ORGANIZAREA </a:t>
            </a:r>
            <a:r>
              <a:rPr lang="ro-RO" sz="2700" b="1" cap="all" dirty="0"/>
              <a:t>manifestărilor ŞTIINŢIFICE</a:t>
            </a:r>
            <a:r>
              <a:rPr lang="ru-RU" dirty="0"/>
              <a:t/>
            </a:r>
            <a:br>
              <a:rPr lang="ru-RU" dirty="0"/>
            </a:br>
            <a:endParaRPr lang="ru-RU" dirty="0"/>
          </a:p>
        </p:txBody>
      </p:sp>
      <p:sp>
        <p:nvSpPr>
          <p:cNvPr id="3" name="Подзаголовок 2"/>
          <p:cNvSpPr>
            <a:spLocks noGrp="1"/>
          </p:cNvSpPr>
          <p:nvPr>
            <p:ph type="subTitle" idx="1"/>
          </p:nvPr>
        </p:nvSpPr>
        <p:spPr>
          <a:xfrm>
            <a:off x="251520" y="980728"/>
            <a:ext cx="8496944" cy="5544616"/>
          </a:xfrm>
        </p:spPr>
        <p:txBody>
          <a:bodyPr>
            <a:normAutofit fontScale="92500" lnSpcReduction="10000"/>
          </a:bodyPr>
          <a:lstStyle/>
          <a:p>
            <a:r>
              <a:rPr lang="ro-RO" sz="2400" b="1" dirty="0">
                <a:solidFill>
                  <a:schemeClr val="tx2">
                    <a:lumMod val="50000"/>
                  </a:schemeClr>
                </a:solidFill>
              </a:rPr>
              <a:t>Masă rotundă</a:t>
            </a:r>
            <a:endParaRPr lang="ru-RU" sz="2400" dirty="0">
              <a:solidFill>
                <a:schemeClr val="tx2">
                  <a:lumMod val="50000"/>
                </a:schemeClr>
              </a:solidFill>
            </a:endParaRPr>
          </a:p>
          <a:p>
            <a:r>
              <a:rPr lang="it-IT" sz="3200" b="1" i="1" dirty="0" smtClean="0">
                <a:solidFill>
                  <a:schemeClr val="tx2">
                    <a:lumMod val="50000"/>
                  </a:schemeClr>
                </a:solidFill>
              </a:rPr>
              <a:t>Managementul </a:t>
            </a:r>
            <a:r>
              <a:rPr lang="it-IT" sz="3200" b="1" i="1" dirty="0">
                <a:solidFill>
                  <a:schemeClr val="tx2">
                    <a:lumMod val="50000"/>
                  </a:schemeClr>
                </a:solidFill>
              </a:rPr>
              <a:t>proiectării curriculare în învățământul </a:t>
            </a:r>
            <a:r>
              <a:rPr lang="ro-RO" sz="3200" b="1" i="1" dirty="0">
                <a:solidFill>
                  <a:schemeClr val="tx2">
                    <a:lumMod val="50000"/>
                  </a:schemeClr>
                </a:solidFill>
              </a:rPr>
              <a:t>artistic național</a:t>
            </a:r>
            <a:endParaRPr lang="ru-RU" sz="3200" dirty="0">
              <a:solidFill>
                <a:schemeClr val="tx2">
                  <a:lumMod val="50000"/>
                </a:schemeClr>
              </a:solidFill>
            </a:endParaRPr>
          </a:p>
          <a:p>
            <a:r>
              <a:rPr lang="ro-RO" sz="2200" b="1" dirty="0"/>
              <a:t> </a:t>
            </a:r>
            <a:r>
              <a:rPr lang="ro-RO" sz="2200" b="1" dirty="0" smtClean="0"/>
              <a:t>9 decembrie 2017</a:t>
            </a:r>
          </a:p>
          <a:p>
            <a:pPr algn="just"/>
            <a:r>
              <a:rPr lang="ro-RO" b="1" dirty="0" smtClean="0">
                <a:solidFill>
                  <a:schemeClr val="tx2">
                    <a:lumMod val="50000"/>
                  </a:schemeClr>
                </a:solidFill>
              </a:rPr>
              <a:t>	</a:t>
            </a:r>
            <a:r>
              <a:rPr lang="ro-RO" sz="2200" b="1" dirty="0" smtClean="0">
                <a:solidFill>
                  <a:schemeClr val="tx1">
                    <a:lumMod val="95000"/>
                    <a:lumOff val="5000"/>
                  </a:schemeClr>
                </a:solidFill>
              </a:rPr>
              <a:t> </a:t>
            </a:r>
            <a:r>
              <a:rPr lang="ro-MO" sz="2200" b="1" dirty="0">
                <a:solidFill>
                  <a:schemeClr val="tx1">
                    <a:lumMod val="95000"/>
                    <a:lumOff val="5000"/>
                  </a:schemeClr>
                </a:solidFill>
              </a:rPr>
              <a:t>La masă rotundă au participat: colaboratorii proiectului;  reprezentanții Cabinetului Metodic Republican al </a:t>
            </a:r>
            <a:r>
              <a:rPr lang="ro-MO" sz="2200" b="1" dirty="0" smtClean="0">
                <a:solidFill>
                  <a:schemeClr val="tx1">
                    <a:lumMod val="95000"/>
                    <a:lumOff val="5000"/>
                  </a:schemeClr>
                </a:solidFill>
              </a:rPr>
              <a:t>Ministerul</a:t>
            </a:r>
            <a:r>
              <a:rPr lang="en-US" sz="2200" b="1" smtClean="0">
                <a:solidFill>
                  <a:schemeClr val="tx1">
                    <a:lumMod val="95000"/>
                    <a:lumOff val="5000"/>
                  </a:schemeClr>
                </a:solidFill>
              </a:rPr>
              <a:t>ui</a:t>
            </a:r>
            <a:r>
              <a:rPr lang="ro-MO" sz="2200" b="1" smtClean="0">
                <a:solidFill>
                  <a:schemeClr val="tx1">
                    <a:lumMod val="95000"/>
                    <a:lumOff val="5000"/>
                  </a:schemeClr>
                </a:solidFill>
              </a:rPr>
              <a:t> </a:t>
            </a:r>
            <a:r>
              <a:rPr lang="ro-MO" sz="2200" b="1" dirty="0">
                <a:solidFill>
                  <a:schemeClr val="tx1">
                    <a:lumMod val="95000"/>
                    <a:lumOff val="5000"/>
                  </a:schemeClr>
                </a:solidFill>
              </a:rPr>
              <a:t>Educaţiei, Culturii şi Cercetării al RM;  Secției Cultură a Primăriei mun. Bălți; </a:t>
            </a:r>
            <a:r>
              <a:rPr lang="ro-MO" sz="2600" b="1" dirty="0">
                <a:solidFill>
                  <a:schemeClr val="tx1">
                    <a:lumMod val="95000"/>
                    <a:lumOff val="5000"/>
                  </a:schemeClr>
                </a:solidFill>
              </a:rPr>
              <a:t>75</a:t>
            </a:r>
            <a:r>
              <a:rPr lang="ro-MO" sz="2200" b="1" dirty="0">
                <a:solidFill>
                  <a:schemeClr val="tx1">
                    <a:lumMod val="95000"/>
                    <a:lumOff val="5000"/>
                  </a:schemeClr>
                </a:solidFill>
              </a:rPr>
              <a:t> de manageri și profesori de instrumente muzicale, canto, cor, discipline teoretice din școlile de muzică/arte pentru copii și case/centre de creație pentru copii și din școlile de </a:t>
            </a:r>
            <a:r>
              <a:rPr lang="ro-MO" sz="2200" b="1" dirty="0" smtClean="0">
                <a:solidFill>
                  <a:schemeClr val="tx1">
                    <a:lumMod val="95000"/>
                    <a:lumOff val="5000"/>
                  </a:schemeClr>
                </a:solidFill>
              </a:rPr>
              <a:t>pictură </a:t>
            </a:r>
            <a:r>
              <a:rPr lang="ro-MO" sz="2200" b="1" dirty="0">
                <a:solidFill>
                  <a:schemeClr val="tx1">
                    <a:lumMod val="95000"/>
                    <a:lumOff val="5000"/>
                  </a:schemeClr>
                </a:solidFill>
              </a:rPr>
              <a:t>din Bălți, Chișinău, Fălești, Florești, Soroca, Sângerei, Drochia, Edineț, Briceni, Râșcani, Glodeni, Bilicenii Vechi, Pelinia ș.a. </a:t>
            </a:r>
            <a:endParaRPr lang="ro-MO" sz="2200" b="1" dirty="0" smtClean="0">
              <a:solidFill>
                <a:schemeClr val="tx1">
                  <a:lumMod val="95000"/>
                  <a:lumOff val="5000"/>
                </a:schemeClr>
              </a:solidFill>
            </a:endParaRPr>
          </a:p>
          <a:p>
            <a:pPr algn="just"/>
            <a:r>
              <a:rPr lang="ro-MO" sz="2200" dirty="0">
                <a:solidFill>
                  <a:schemeClr val="tx1">
                    <a:lumMod val="95000"/>
                    <a:lumOff val="5000"/>
                  </a:schemeClr>
                </a:solidFill>
              </a:rPr>
              <a:t>	</a:t>
            </a:r>
            <a:r>
              <a:rPr lang="ro-RO" sz="2200" b="1" dirty="0">
                <a:solidFill>
                  <a:schemeClr val="tx2">
                    <a:lumMod val="75000"/>
                  </a:schemeClr>
                </a:solidFill>
              </a:rPr>
              <a:t>În cadrul mesei rotunde au fost organizate 3 ateliere de lucru </a:t>
            </a:r>
            <a:r>
              <a:rPr lang="ro-RO" sz="2200" b="1" dirty="0" smtClean="0">
                <a:solidFill>
                  <a:schemeClr val="tx2">
                    <a:lumMod val="75000"/>
                  </a:schemeClr>
                </a:solidFill>
              </a:rPr>
              <a:t>pentru </a:t>
            </a:r>
            <a:r>
              <a:rPr lang="ro-RO" sz="2200" b="1" dirty="0">
                <a:solidFill>
                  <a:schemeClr val="tx2">
                    <a:lumMod val="75000"/>
                  </a:schemeClr>
                </a:solidFill>
              </a:rPr>
              <a:t>cadre didactice: </a:t>
            </a:r>
            <a:r>
              <a:rPr lang="ro-RO" sz="2200" b="1" dirty="0">
                <a:solidFill>
                  <a:schemeClr val="tx2">
                    <a:lumMod val="75000"/>
                  </a:schemeClr>
                </a:solidFill>
                <a:effectLst>
                  <a:outerShdw blurRad="50800" dist="38100" algn="tr" rotWithShape="0">
                    <a:prstClr val="black">
                      <a:alpha val="40000"/>
                    </a:prstClr>
                  </a:outerShdw>
                </a:effectLst>
              </a:rPr>
              <a:t> </a:t>
            </a:r>
            <a:r>
              <a:rPr lang="ro-RO" sz="2200" b="1" dirty="0" smtClean="0">
                <a:solidFill>
                  <a:schemeClr val="tx2">
                    <a:lumMod val="75000"/>
                  </a:schemeClr>
                </a:solidFill>
              </a:rPr>
              <a:t>Atelierul </a:t>
            </a:r>
            <a:r>
              <a:rPr lang="ro-RO" sz="2200" b="1" dirty="0">
                <a:solidFill>
                  <a:schemeClr val="tx2">
                    <a:lumMod val="75000"/>
                  </a:schemeClr>
                </a:solidFill>
              </a:rPr>
              <a:t>I </a:t>
            </a:r>
            <a:r>
              <a:rPr lang="ro-RO" sz="2200" b="1" i="1" dirty="0">
                <a:solidFill>
                  <a:schemeClr val="tx2">
                    <a:lumMod val="75000"/>
                  </a:schemeClr>
                </a:solidFill>
              </a:rPr>
              <a:t>Implementarea prevederilor curriculumului general în învățământul artistic național; </a:t>
            </a:r>
            <a:r>
              <a:rPr lang="ro-RO" sz="2200" b="1" dirty="0" smtClean="0">
                <a:solidFill>
                  <a:schemeClr val="tx2">
                    <a:lumMod val="75000"/>
                  </a:schemeClr>
                </a:solidFill>
              </a:rPr>
              <a:t>Atelierul </a:t>
            </a:r>
            <a:r>
              <a:rPr lang="ro-RO" sz="2200" b="1" dirty="0">
                <a:solidFill>
                  <a:schemeClr val="tx2">
                    <a:lumMod val="75000"/>
                  </a:schemeClr>
                </a:solidFill>
              </a:rPr>
              <a:t>II </a:t>
            </a:r>
            <a:r>
              <a:rPr lang="ro-RO" sz="2200" b="1" i="1" dirty="0">
                <a:solidFill>
                  <a:schemeClr val="tx2">
                    <a:lumMod val="75000"/>
                  </a:schemeClr>
                </a:solidFill>
              </a:rPr>
              <a:t>Curriculumul la disciplinele interpretative: Pian, Vioară, Acordeon; </a:t>
            </a:r>
            <a:r>
              <a:rPr lang="ro-RO" sz="2200" b="1" dirty="0" smtClean="0">
                <a:solidFill>
                  <a:schemeClr val="tx2">
                    <a:lumMod val="75000"/>
                  </a:schemeClr>
                </a:solidFill>
              </a:rPr>
              <a:t>Atelierul </a:t>
            </a:r>
            <a:r>
              <a:rPr lang="ro-RO" sz="2200" b="1" dirty="0">
                <a:solidFill>
                  <a:schemeClr val="tx2">
                    <a:lumMod val="75000"/>
                  </a:schemeClr>
                </a:solidFill>
              </a:rPr>
              <a:t>III </a:t>
            </a:r>
            <a:r>
              <a:rPr lang="ro-RO" sz="2200" b="1" i="1" dirty="0">
                <a:solidFill>
                  <a:schemeClr val="tx2">
                    <a:lumMod val="75000"/>
                  </a:schemeClr>
                </a:solidFill>
              </a:rPr>
              <a:t>Curriculumul la discilinele teoretice. </a:t>
            </a:r>
            <a:r>
              <a:rPr lang="ro-RO" sz="2200" b="1" dirty="0">
                <a:solidFill>
                  <a:schemeClr val="tx2">
                    <a:lumMod val="75000"/>
                  </a:schemeClr>
                </a:solidFill>
              </a:rPr>
              <a:t>	</a:t>
            </a:r>
            <a:endParaRPr lang="ru-RU" sz="2200" b="1" dirty="0">
              <a:solidFill>
                <a:schemeClr val="tx2">
                  <a:lumMod val="75000"/>
                </a:schemeClr>
              </a:solidFill>
            </a:endParaRPr>
          </a:p>
          <a:p>
            <a:pPr algn="just"/>
            <a:endParaRPr lang="ru-RU" dirty="0">
              <a:solidFill>
                <a:schemeClr val="tx1">
                  <a:lumMod val="95000"/>
                  <a:lumOff val="5000"/>
                </a:schemeClr>
              </a:solidFill>
            </a:endParaRPr>
          </a:p>
        </p:txBody>
      </p:sp>
    </p:spTree>
    <p:extLst>
      <p:ext uri="{BB962C8B-B14F-4D97-AF65-F5344CB8AC3E}">
        <p14:creationId xmlns:p14="http://schemas.microsoft.com/office/powerpoint/2010/main" xmlns="" val="26654577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endParaRPr lang="ro-RO" dirty="0" smtClean="0"/>
          </a:p>
          <a:p>
            <a:endParaRPr lang="ro-RO" dirty="0"/>
          </a:p>
          <a:p>
            <a:endParaRPr lang="ru-RU" dirty="0"/>
          </a:p>
        </p:txBody>
      </p:sp>
      <p:sp>
        <p:nvSpPr>
          <p:cNvPr id="3" name="Заголовок 2"/>
          <p:cNvSpPr>
            <a:spLocks noGrp="1"/>
          </p:cNvSpPr>
          <p:nvPr>
            <p:ph type="title"/>
          </p:nvPr>
        </p:nvSpPr>
        <p:spPr/>
        <p:txBody>
          <a:bodyPr/>
          <a:lstStyle/>
          <a:p>
            <a:r>
              <a:rPr lang="ro-RO" dirty="0" smtClean="0"/>
              <a:t>    </a:t>
            </a:r>
            <a:endParaRPr lang="ru-RU" dirty="0"/>
          </a:p>
        </p:txBody>
      </p:sp>
      <p:pic>
        <p:nvPicPr>
          <p:cNvPr id="1026" name="Picture 2" descr="C:\Users\Vlad\Desktop\FB_IMG_1513022670133.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260648"/>
            <a:ext cx="4680520" cy="2952750"/>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Vlad\Desktop\FB_IMG_1513022712280.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499992" y="260648"/>
            <a:ext cx="4464496" cy="2952750"/>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Users\Vlad\Desktop\FB_IMG_1512934640315.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79512" y="3220278"/>
            <a:ext cx="4320480" cy="3449083"/>
          </a:xfrm>
          <a:prstGeom prst="rect">
            <a:avLst/>
          </a:prstGeom>
          <a:noFill/>
          <a:extLst>
            <a:ext uri="{909E8E84-426E-40DD-AFC4-6F175D3DCCD1}">
              <a14:hiddenFill xmlns:a14="http://schemas.microsoft.com/office/drawing/2010/main" xmlns="">
                <a:solidFill>
                  <a:srgbClr val="FFFFFF"/>
                </a:solidFill>
              </a14:hiddenFill>
            </a:ext>
          </a:extLst>
        </p:spPr>
      </p:pic>
      <p:pic>
        <p:nvPicPr>
          <p:cNvPr id="1031" name="Picture 7" descr="C:\Users\Vlad\Desktop\FB_IMG_1513022731127.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499992" y="3220278"/>
            <a:ext cx="4464496" cy="344908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2280239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124744"/>
            <a:ext cx="8640959" cy="5472608"/>
          </a:xfrm>
        </p:spPr>
        <p:txBody>
          <a:bodyPr>
            <a:noAutofit/>
          </a:bodyPr>
          <a:lstStyle/>
          <a:p>
            <a:pPr marL="0" indent="0">
              <a:buNone/>
            </a:pPr>
            <a:r>
              <a:rPr lang="ro-RO" sz="1800" dirty="0" smtClean="0"/>
              <a:t> 	</a:t>
            </a:r>
            <a:r>
              <a:rPr lang="ro-RO" dirty="0" smtClean="0"/>
              <a:t>Cercetătorii proiectului  au  participat  cu rapoarte  orale  în scopul  diseminării  rezultatelor cercetărilor la </a:t>
            </a:r>
            <a:r>
              <a:rPr lang="ro-RO" sz="2800" b="1" u="sng" dirty="0" smtClean="0"/>
              <a:t>14</a:t>
            </a:r>
            <a:r>
              <a:rPr lang="ro-RO" b="1" u="sng" dirty="0" smtClean="0"/>
              <a:t> </a:t>
            </a:r>
            <a:r>
              <a:rPr lang="ro-RO" dirty="0" smtClean="0"/>
              <a:t>conferințe  științifice  internaționale  la  </a:t>
            </a:r>
            <a:r>
              <a:rPr lang="ro-RO" b="1" i="1" dirty="0" smtClean="0"/>
              <a:t>Iași,</a:t>
            </a:r>
            <a:r>
              <a:rPr lang="ro-RO" dirty="0" smtClean="0"/>
              <a:t> </a:t>
            </a:r>
            <a:r>
              <a:rPr lang="ro-RO" b="1" i="1" dirty="0" smtClean="0"/>
              <a:t>Kiev,  București,  Vaslui, Chișinău</a:t>
            </a:r>
          </a:p>
          <a:p>
            <a:pPr marL="0" indent="0">
              <a:buNone/>
            </a:pPr>
            <a:endParaRPr lang="ro-RO" dirty="0" smtClean="0"/>
          </a:p>
          <a:p>
            <a:pPr marL="0" indent="0">
              <a:buNone/>
            </a:pPr>
            <a:r>
              <a:rPr lang="ro-RO" dirty="0" smtClean="0"/>
              <a:t>	</a:t>
            </a:r>
            <a:r>
              <a:rPr lang="ro-RO" b="1" u="sng" dirty="0" smtClean="0"/>
              <a:t>Unele titluri ale comunicărilor:</a:t>
            </a:r>
            <a:r>
              <a:rPr lang="ro-RO" dirty="0" smtClean="0"/>
              <a:t>  </a:t>
            </a:r>
          </a:p>
          <a:p>
            <a:pPr marL="0" indent="0">
              <a:buNone/>
            </a:pPr>
            <a:r>
              <a:rPr lang="ro-RO" i="1" dirty="0"/>
              <a:t>	</a:t>
            </a:r>
            <a:r>
              <a:rPr lang="ro-RO" i="1" dirty="0" smtClean="0">
                <a:solidFill>
                  <a:schemeClr val="tx1">
                    <a:lumMod val="95000"/>
                    <a:lumOff val="5000"/>
                  </a:schemeClr>
                </a:solidFill>
              </a:rPr>
              <a:t>Praxiologia </a:t>
            </a:r>
            <a:r>
              <a:rPr lang="ro-RO" i="1" dirty="0">
                <a:solidFill>
                  <a:schemeClr val="tx1">
                    <a:lumMod val="95000"/>
                    <a:lumOff val="5000"/>
                  </a:schemeClr>
                </a:solidFill>
              </a:rPr>
              <a:t>inovativ-formativă – dezideratul învățământului artistic </a:t>
            </a:r>
            <a:r>
              <a:rPr lang="ro-RO" i="1" dirty="0" smtClean="0">
                <a:solidFill>
                  <a:schemeClr val="tx1">
                    <a:lumMod val="95000"/>
                    <a:lumOff val="5000"/>
                  </a:schemeClr>
                </a:solidFill>
              </a:rPr>
              <a:t>național;  </a:t>
            </a:r>
            <a:r>
              <a:rPr lang="ro-RO" i="1" dirty="0" smtClean="0">
                <a:solidFill>
                  <a:schemeClr val="accent2">
                    <a:lumMod val="75000"/>
                  </a:schemeClr>
                </a:solidFill>
              </a:rPr>
              <a:t>E</a:t>
            </a:r>
            <a:r>
              <a:rPr lang="ro-RO" i="1" dirty="0" smtClean="0">
                <a:solidFill>
                  <a:schemeClr val="accent1">
                    <a:lumMod val="50000"/>
                  </a:schemeClr>
                </a:solidFill>
              </a:rPr>
              <a:t>ducația </a:t>
            </a:r>
            <a:r>
              <a:rPr lang="ro-RO" i="1" dirty="0">
                <a:solidFill>
                  <a:schemeClr val="accent1">
                    <a:lumMod val="50000"/>
                  </a:schemeClr>
                </a:solidFill>
              </a:rPr>
              <a:t>artistică, promotor al dezvoltării creativității școlare din perspectivă inter/culturală; </a:t>
            </a:r>
            <a:r>
              <a:rPr lang="ro-RO" i="1" dirty="0">
                <a:solidFill>
                  <a:schemeClr val="tx1">
                    <a:lumMod val="95000"/>
                    <a:lumOff val="5000"/>
                  </a:schemeClr>
                </a:solidFill>
              </a:rPr>
              <a:t>	Implementarea praxiologiei formative-inovative în învățământul artistic: deziderat al actualității; </a:t>
            </a:r>
            <a:r>
              <a:rPr lang="ro-RO" i="1" dirty="0" smtClean="0">
                <a:solidFill>
                  <a:schemeClr val="tx1">
                    <a:lumMod val="95000"/>
                    <a:lumOff val="5000"/>
                  </a:schemeClr>
                </a:solidFill>
              </a:rPr>
              <a:t> </a:t>
            </a:r>
            <a:r>
              <a:rPr lang="ro-RO" i="1" dirty="0">
                <a:solidFill>
                  <a:schemeClr val="tx1">
                    <a:lumMod val="95000"/>
                    <a:lumOff val="5000"/>
                  </a:schemeClr>
                </a:solidFill>
              </a:rPr>
              <a:t>	</a:t>
            </a:r>
            <a:r>
              <a:rPr lang="pt-PT" i="1" dirty="0">
                <a:solidFill>
                  <a:schemeClr val="accent1">
                    <a:lumMod val="50000"/>
                  </a:schemeClr>
                </a:solidFill>
              </a:rPr>
              <a:t>Praxiologia inovativă între teoria și practica educațională</a:t>
            </a:r>
            <a:r>
              <a:rPr lang="ro-RO" i="1" dirty="0">
                <a:solidFill>
                  <a:schemeClr val="accent1">
                    <a:lumMod val="50000"/>
                  </a:schemeClr>
                </a:solidFill>
              </a:rPr>
              <a:t>;</a:t>
            </a:r>
            <a:r>
              <a:rPr lang="ro-RO" dirty="0">
                <a:solidFill>
                  <a:schemeClr val="accent1">
                    <a:lumMod val="50000"/>
                  </a:schemeClr>
                </a:solidFill>
              </a:rPr>
              <a:t> </a:t>
            </a:r>
            <a:r>
              <a:rPr lang="ro-RO" dirty="0" smtClean="0">
                <a:solidFill>
                  <a:schemeClr val="accent1">
                    <a:lumMod val="50000"/>
                  </a:schemeClr>
                </a:solidFill>
              </a:rPr>
              <a:t> </a:t>
            </a:r>
            <a:r>
              <a:rPr lang="ro-RO" dirty="0" smtClean="0"/>
              <a:t>	</a:t>
            </a:r>
            <a:r>
              <a:rPr lang="ro-RO" i="1" dirty="0">
                <a:solidFill>
                  <a:schemeClr val="tx1">
                    <a:lumMod val="95000"/>
                    <a:lumOff val="5000"/>
                  </a:schemeClr>
                </a:solidFill>
              </a:rPr>
              <a:t>Competențele profesorului din perspectiva managementului conținuturilor disciplinelor din școlile de învățământ </a:t>
            </a:r>
            <a:r>
              <a:rPr lang="ro-RO" i="1" dirty="0" smtClean="0">
                <a:solidFill>
                  <a:schemeClr val="tx1">
                    <a:lumMod val="95000"/>
                    <a:lumOff val="5000"/>
                  </a:schemeClr>
                </a:solidFill>
              </a:rPr>
              <a:t>artistic;</a:t>
            </a:r>
            <a:r>
              <a:rPr lang="ru-RU" i="1" dirty="0"/>
              <a:t> Инновационная праксиология: внедрение в систему музыкально-художественного </a:t>
            </a:r>
            <a:r>
              <a:rPr lang="ru-RU" i="1" dirty="0" smtClean="0"/>
              <a:t>воспитания</a:t>
            </a:r>
            <a:r>
              <a:rPr lang="ro-RO" i="1" dirty="0" smtClean="0"/>
              <a:t>.</a:t>
            </a:r>
            <a:endParaRPr lang="ro-RO" dirty="0" smtClean="0">
              <a:solidFill>
                <a:schemeClr val="tx1">
                  <a:lumMod val="95000"/>
                  <a:lumOff val="5000"/>
                </a:schemeClr>
              </a:solidFill>
            </a:endParaRPr>
          </a:p>
          <a:p>
            <a:pPr marL="0" indent="0">
              <a:buNone/>
            </a:pPr>
            <a:endParaRPr lang="ru-RU" dirty="0"/>
          </a:p>
        </p:txBody>
      </p:sp>
      <p:sp>
        <p:nvSpPr>
          <p:cNvPr id="3" name="Заголовок 2"/>
          <p:cNvSpPr>
            <a:spLocks noGrp="1"/>
          </p:cNvSpPr>
          <p:nvPr>
            <p:ph type="title"/>
          </p:nvPr>
        </p:nvSpPr>
        <p:spPr>
          <a:xfrm>
            <a:off x="467544" y="332656"/>
            <a:ext cx="8229600" cy="714408"/>
          </a:xfrm>
        </p:spPr>
        <p:txBody>
          <a:bodyPr>
            <a:normAutofit fontScale="90000"/>
          </a:bodyPr>
          <a:lstStyle/>
          <a:p>
            <a:r>
              <a:rPr lang="ro-RO" sz="2800" b="1" dirty="0" smtClean="0"/>
              <a:t>PARTICIPAREA LA MANIFESTĂRI ȘTIINȚIFICE INTERNAȚIONALE</a:t>
            </a:r>
            <a:endParaRPr lang="ru-RU" sz="2800" b="1" dirty="0"/>
          </a:p>
        </p:txBody>
      </p:sp>
    </p:spTree>
    <p:extLst>
      <p:ext uri="{BB962C8B-B14F-4D97-AF65-F5344CB8AC3E}">
        <p14:creationId xmlns:p14="http://schemas.microsoft.com/office/powerpoint/2010/main" xmlns="" val="25591638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596719" y="3461860"/>
            <a:ext cx="3699933" cy="3849877"/>
          </a:xfrm>
        </p:spPr>
        <p:txBody>
          <a:bodyPr/>
          <a:lstStyle/>
          <a:p>
            <a:endParaRPr lang="ru-RU" dirty="0"/>
          </a:p>
        </p:txBody>
      </p:sp>
      <p:sp>
        <p:nvSpPr>
          <p:cNvPr id="3" name="Заголовок 2"/>
          <p:cNvSpPr>
            <a:spLocks noGrp="1"/>
          </p:cNvSpPr>
          <p:nvPr>
            <p:ph type="title"/>
          </p:nvPr>
        </p:nvSpPr>
        <p:spPr/>
        <p:txBody>
          <a:bodyPr/>
          <a:lstStyle/>
          <a:p>
            <a:endParaRPr lang="ru-RU"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495800" y="3352800"/>
            <a:ext cx="152400" cy="1524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8" name="Picture 4" descr="C:\Users\Vlad\Desktop\20141121_132834.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45172" y="200385"/>
            <a:ext cx="4403028" cy="3384376"/>
          </a:xfrm>
          <a:prstGeom prst="rect">
            <a:avLst/>
          </a:prstGeom>
          <a:noFill/>
          <a:extLst>
            <a:ext uri="{909E8E84-426E-40DD-AFC4-6F175D3DCCD1}">
              <a14:hiddenFill xmlns:a14="http://schemas.microsoft.com/office/drawing/2010/main" xmlns="">
                <a:solidFill>
                  <a:srgbClr val="FFFFFF"/>
                </a:solidFill>
              </a14:hiddenFill>
            </a:ext>
          </a:extLst>
        </p:spPr>
      </p:pic>
      <p:pic>
        <p:nvPicPr>
          <p:cNvPr id="1029" name="Picture 5" descr="C:\Users\Vlad\Desktop\FB_IMG_1513024293161.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648200" y="200384"/>
            <a:ext cx="4316288" cy="5820903"/>
          </a:xfrm>
          <a:prstGeom prst="rect">
            <a:avLst/>
          </a:prstGeom>
          <a:noFill/>
          <a:extLst>
            <a:ext uri="{909E8E84-426E-40DD-AFC4-6F175D3DCCD1}">
              <a14:hiddenFill xmlns:a14="http://schemas.microsoft.com/office/drawing/2010/main" xmlns="">
                <a:solidFill>
                  <a:srgbClr val="FFFFFF"/>
                </a:solidFill>
              </a14:hiddenFill>
            </a:ext>
          </a:extLst>
        </p:spPr>
      </p:pic>
      <p:pic>
        <p:nvPicPr>
          <p:cNvPr id="1030" name="Picture 6" descr="C:\Users\Vlad\Desktop\received_873296509515616.jpe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621033" y="3624277"/>
            <a:ext cx="3966788" cy="304508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377862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513" y="980728"/>
            <a:ext cx="8784976" cy="5616624"/>
          </a:xfrm>
        </p:spPr>
        <p:txBody>
          <a:bodyPr>
            <a:normAutofit fontScale="62500" lnSpcReduction="20000"/>
          </a:bodyPr>
          <a:lstStyle/>
          <a:p>
            <a:pPr marL="0" indent="0" algn="just">
              <a:buNone/>
            </a:pPr>
            <a:r>
              <a:rPr lang="ro-RO" dirty="0" smtClean="0"/>
              <a:t>	</a:t>
            </a:r>
            <a:r>
              <a:rPr lang="es-ES" sz="3200" dirty="0" smtClean="0">
                <a:solidFill>
                  <a:schemeClr val="tx1">
                    <a:lumMod val="95000"/>
                    <a:lumOff val="5000"/>
                  </a:schemeClr>
                </a:solidFill>
              </a:rPr>
              <a:t>S</a:t>
            </a:r>
            <a:r>
              <a:rPr lang="ro-RO" sz="3200" dirty="0">
                <a:solidFill>
                  <a:schemeClr val="tx1">
                    <a:lumMod val="95000"/>
                    <a:lumOff val="5000"/>
                  </a:schemeClr>
                </a:solidFill>
              </a:rPr>
              <a:t>-a constatat fezabilitatea şi oportunitatea  implementării în curriculumul şi procesul educaţional în instituţiile de învăţământ artistic extrașcolar (școli de muzică/arte pentru copii), liceal (licee cu profil artistic), preuniversitar (colegii de muzică) şi universitar (universităţi de arte, academii de arte) a prevederilor conceptului praxiologiei inovativ-artistice, ce contribuie la schimbarea competențelor vechi (tradiționale) atât a profesorilor, cât și a elevilor/studenților în competențe praxiologice noi; deschiderea cadrelor didactice spre schimbare, creșterea simțitoare a nivelului responsabilității, inițiativei, independenței și creativității. </a:t>
            </a:r>
            <a:endParaRPr lang="ro-RO" sz="3200" dirty="0" smtClean="0">
              <a:solidFill>
                <a:schemeClr val="tx1">
                  <a:lumMod val="95000"/>
                  <a:lumOff val="5000"/>
                </a:schemeClr>
              </a:solidFill>
            </a:endParaRPr>
          </a:p>
          <a:p>
            <a:pPr marL="0" indent="0" algn="just">
              <a:buNone/>
            </a:pPr>
            <a:r>
              <a:rPr lang="ro-RO" sz="3200" dirty="0"/>
              <a:t>	</a:t>
            </a:r>
            <a:r>
              <a:rPr lang="ro-RO" sz="3200" dirty="0" smtClean="0"/>
              <a:t>Se </a:t>
            </a:r>
            <a:r>
              <a:rPr lang="ro-RO" sz="3200" dirty="0"/>
              <a:t>propune pentru anul viitor de cercetare de a continua experimentul legat de implementarea conceptului praxiologic inovativ axat pe re-orientarea practicienilor de la conștientizarea educației artistice ca fenomen secundar la cel de prioritate culturală a societății de tip european, pe colaborarea factorilor educaţionali universitari și preuniversitari în scopul realizării schimbărilor proiectate în sistemul educaţional artistic atât naţional, cât şi cu extinderi a ariei de implementare pe plan internaţional (în învăţământul artistic din România şi Ucraina). </a:t>
            </a:r>
            <a:endParaRPr lang="ro-RO" sz="3200" dirty="0" smtClean="0"/>
          </a:p>
          <a:p>
            <a:pPr marL="0" indent="0" algn="just">
              <a:buNone/>
            </a:pPr>
            <a:r>
              <a:rPr lang="ro-RO" sz="3200" dirty="0"/>
              <a:t>	</a:t>
            </a:r>
            <a:r>
              <a:rPr lang="ro-RO" sz="3200" dirty="0" smtClean="0">
                <a:solidFill>
                  <a:schemeClr val="tx1">
                    <a:lumMod val="95000"/>
                    <a:lumOff val="5000"/>
                  </a:schemeClr>
                </a:solidFill>
              </a:rPr>
              <a:t>De </a:t>
            </a:r>
            <a:r>
              <a:rPr lang="ro-RO" sz="3200" dirty="0">
                <a:solidFill>
                  <a:schemeClr val="tx1">
                    <a:lumMod val="95000"/>
                    <a:lumOff val="5000"/>
                  </a:schemeClr>
                </a:solidFill>
              </a:rPr>
              <a:t>asemenea, lansarea și discutarea în cadrul mesei rotunde a Curriculumului general pentru învățământul artistic extrașcolar elaborat în decursul etapei de raportare a confirmat necesitatea implementării în sistemul educațional artistic extrașcolar a documentului în cauză ca un cadru conceptual, reglator.</a:t>
            </a:r>
            <a:endParaRPr lang="ru-RU" sz="3200" dirty="0">
              <a:solidFill>
                <a:schemeClr val="tx1">
                  <a:lumMod val="95000"/>
                  <a:lumOff val="5000"/>
                </a:schemeClr>
              </a:solidFill>
            </a:endParaRPr>
          </a:p>
          <a:p>
            <a:pPr algn="just"/>
            <a:endParaRPr lang="ru-RU" sz="3200" dirty="0">
              <a:solidFill>
                <a:schemeClr val="tx1">
                  <a:lumMod val="95000"/>
                  <a:lumOff val="5000"/>
                </a:schemeClr>
              </a:solidFill>
            </a:endParaRPr>
          </a:p>
        </p:txBody>
      </p:sp>
      <p:sp>
        <p:nvSpPr>
          <p:cNvPr id="3" name="Заголовок 2"/>
          <p:cNvSpPr>
            <a:spLocks noGrp="1"/>
          </p:cNvSpPr>
          <p:nvPr>
            <p:ph type="title"/>
          </p:nvPr>
        </p:nvSpPr>
        <p:spPr>
          <a:xfrm>
            <a:off x="457200" y="338328"/>
            <a:ext cx="8229600" cy="786416"/>
          </a:xfrm>
        </p:spPr>
        <p:txBody>
          <a:bodyPr>
            <a:normAutofit/>
          </a:bodyPr>
          <a:lstStyle/>
          <a:p>
            <a:r>
              <a:rPr lang="ro-RO" sz="3200" b="1" dirty="0" smtClean="0"/>
              <a:t>CONCLUZII ȘI </a:t>
            </a:r>
            <a:r>
              <a:rPr lang="en-US" sz="3200" b="1" dirty="0" smtClean="0"/>
              <a:t>PROPUNERI DE PERSPECTIV</a:t>
            </a:r>
            <a:r>
              <a:rPr lang="ro-RO" sz="3200" b="1" dirty="0" smtClean="0"/>
              <a:t>Ă</a:t>
            </a:r>
            <a:endParaRPr lang="ru-RU" sz="3200" b="1" dirty="0"/>
          </a:p>
        </p:txBody>
      </p:sp>
    </p:spTree>
    <p:extLst>
      <p:ext uri="{BB962C8B-B14F-4D97-AF65-F5344CB8AC3E}">
        <p14:creationId xmlns:p14="http://schemas.microsoft.com/office/powerpoint/2010/main" xmlns="" val="2073391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60648"/>
            <a:ext cx="7772400" cy="648072"/>
          </a:xfrm>
        </p:spPr>
        <p:txBody>
          <a:bodyPr>
            <a:normAutofit fontScale="90000"/>
          </a:bodyPr>
          <a:lstStyle/>
          <a:p>
            <a:r>
              <a:rPr lang="ro-RO" dirty="0" smtClean="0"/>
              <a:t>Echipa de cercetare</a:t>
            </a:r>
            <a:endParaRPr lang="ru-RU" dirty="0"/>
          </a:p>
        </p:txBody>
      </p:sp>
      <p:sp>
        <p:nvSpPr>
          <p:cNvPr id="3" name="Подзаголовок 2"/>
          <p:cNvSpPr>
            <a:spLocks noGrp="1"/>
          </p:cNvSpPr>
          <p:nvPr>
            <p:ph type="subTitle" idx="1"/>
          </p:nvPr>
        </p:nvSpPr>
        <p:spPr>
          <a:xfrm>
            <a:off x="251520" y="1052736"/>
            <a:ext cx="8568952" cy="5616624"/>
          </a:xfrm>
        </p:spPr>
        <p:txBody>
          <a:bodyPr/>
          <a:lstStyle/>
          <a:p>
            <a:pPr algn="just" fontAlgn="ctr"/>
            <a:r>
              <a:rPr lang="ro-RO" sz="2400" b="1" i="1" dirty="0" smtClean="0">
                <a:solidFill>
                  <a:schemeClr val="tx2">
                    <a:lumMod val="50000"/>
                  </a:schemeClr>
                </a:solidFill>
              </a:rPr>
              <a:t>- Bularga </a:t>
            </a:r>
            <a:r>
              <a:rPr lang="ro-RO" sz="2400" b="1" i="1" dirty="0">
                <a:solidFill>
                  <a:schemeClr val="tx2">
                    <a:lumMod val="50000"/>
                  </a:schemeClr>
                </a:solidFill>
              </a:rPr>
              <a:t>Tatiana</a:t>
            </a:r>
            <a:r>
              <a:rPr lang="ro-RO" sz="2400" b="1" dirty="0">
                <a:solidFill>
                  <a:schemeClr val="tx2">
                    <a:lumMod val="50000"/>
                  </a:schemeClr>
                </a:solidFill>
              </a:rPr>
              <a:t>, dr., conf. univ., cercetător științific </a:t>
            </a:r>
            <a:r>
              <a:rPr lang="ro-RO" sz="2400" b="1" dirty="0" smtClean="0">
                <a:solidFill>
                  <a:schemeClr val="tx2">
                    <a:lumMod val="50000"/>
                  </a:schemeClr>
                </a:solidFill>
              </a:rPr>
              <a:t>superior</a:t>
            </a:r>
          </a:p>
          <a:p>
            <a:pPr marL="342900" indent="-342900" algn="just" fontAlgn="ctr">
              <a:buFontTx/>
              <a:buChar char="-"/>
            </a:pPr>
            <a:endParaRPr lang="ru-RU" sz="2400" dirty="0">
              <a:solidFill>
                <a:schemeClr val="tx2">
                  <a:lumMod val="50000"/>
                </a:schemeClr>
              </a:solidFill>
            </a:endParaRPr>
          </a:p>
          <a:p>
            <a:pPr algn="just" fontAlgn="ctr"/>
            <a:r>
              <a:rPr lang="ro-RO" sz="2400" b="1" i="1" dirty="0" smtClean="0">
                <a:solidFill>
                  <a:schemeClr val="tx2">
                    <a:lumMod val="50000"/>
                  </a:schemeClr>
                </a:solidFill>
              </a:rPr>
              <a:t>- Tetelea </a:t>
            </a:r>
            <a:r>
              <a:rPr lang="ro-RO" sz="2400" b="1" i="1" dirty="0">
                <a:solidFill>
                  <a:schemeClr val="tx2">
                    <a:lumMod val="50000"/>
                  </a:schemeClr>
                </a:solidFill>
              </a:rPr>
              <a:t>Margarita</a:t>
            </a:r>
            <a:r>
              <a:rPr lang="ro-RO" sz="2400" b="1" dirty="0">
                <a:solidFill>
                  <a:schemeClr val="tx2">
                    <a:lumMod val="50000"/>
                  </a:schemeClr>
                </a:solidFill>
              </a:rPr>
              <a:t>, dr., conf. univ., maestru în arte, cercetător științific </a:t>
            </a:r>
            <a:r>
              <a:rPr lang="ro-RO" sz="2400" b="1" dirty="0" smtClean="0">
                <a:solidFill>
                  <a:schemeClr val="tx2">
                    <a:lumMod val="50000"/>
                  </a:schemeClr>
                </a:solidFill>
              </a:rPr>
              <a:t>superior</a:t>
            </a:r>
          </a:p>
          <a:p>
            <a:pPr marL="342900" indent="-342900" algn="just" fontAlgn="ctr">
              <a:buFontTx/>
              <a:buChar char="-"/>
            </a:pPr>
            <a:endParaRPr lang="ru-RU" sz="2400" dirty="0">
              <a:solidFill>
                <a:schemeClr val="tx2">
                  <a:lumMod val="50000"/>
                </a:schemeClr>
              </a:solidFill>
            </a:endParaRPr>
          </a:p>
          <a:p>
            <a:pPr algn="just" fontAlgn="ctr"/>
            <a:r>
              <a:rPr lang="ro-RO" sz="2400" b="1" i="1" dirty="0" smtClean="0">
                <a:solidFill>
                  <a:schemeClr val="tx2">
                    <a:lumMod val="50000"/>
                  </a:schemeClr>
                </a:solidFill>
              </a:rPr>
              <a:t>- Ghilaș </a:t>
            </a:r>
            <a:r>
              <a:rPr lang="ro-RO" sz="2400" b="1" i="1" dirty="0">
                <a:solidFill>
                  <a:schemeClr val="tx2">
                    <a:lumMod val="50000"/>
                  </a:schemeClr>
                </a:solidFill>
              </a:rPr>
              <a:t>Victor</a:t>
            </a:r>
            <a:r>
              <a:rPr lang="ro-RO" sz="2400" b="1" dirty="0">
                <a:solidFill>
                  <a:schemeClr val="tx2">
                    <a:lumMod val="50000"/>
                  </a:schemeClr>
                </a:solidFill>
              </a:rPr>
              <a:t>, dr. hab., </a:t>
            </a:r>
            <a:r>
              <a:rPr lang="ro-RO" sz="2400" b="1" dirty="0" smtClean="0">
                <a:solidFill>
                  <a:schemeClr val="tx2">
                    <a:lumMod val="50000"/>
                  </a:schemeClr>
                </a:solidFill>
              </a:rPr>
              <a:t>cercetător coordonator, </a:t>
            </a:r>
            <a:r>
              <a:rPr lang="ro-RO" sz="2400" b="1" dirty="0">
                <a:solidFill>
                  <a:schemeClr val="tx2">
                    <a:lumMod val="50000"/>
                  </a:schemeClr>
                </a:solidFill>
              </a:rPr>
              <a:t>cercetător științific </a:t>
            </a:r>
            <a:r>
              <a:rPr lang="ro-RO" sz="2400" b="1" dirty="0" smtClean="0">
                <a:solidFill>
                  <a:schemeClr val="tx2">
                    <a:lumMod val="50000"/>
                  </a:schemeClr>
                </a:solidFill>
              </a:rPr>
              <a:t>superior</a:t>
            </a:r>
          </a:p>
          <a:p>
            <a:pPr marL="342900" indent="-342900" algn="just" fontAlgn="ctr">
              <a:buFontTx/>
              <a:buChar char="-"/>
            </a:pPr>
            <a:endParaRPr lang="ro-RO" sz="2400" b="1" dirty="0" smtClean="0">
              <a:solidFill>
                <a:schemeClr val="tx2">
                  <a:lumMod val="50000"/>
                </a:schemeClr>
              </a:solidFill>
            </a:endParaRPr>
          </a:p>
          <a:p>
            <a:pPr algn="just" fontAlgn="ctr"/>
            <a:r>
              <a:rPr lang="ro-RO" sz="2400" b="1" i="1" dirty="0" smtClean="0">
                <a:solidFill>
                  <a:schemeClr val="tx2">
                    <a:lumMod val="50000"/>
                  </a:schemeClr>
                </a:solidFill>
              </a:rPr>
              <a:t>- Eugenia Maria Pașca, </a:t>
            </a:r>
            <a:r>
              <a:rPr lang="ro-RO" sz="2400" b="1" dirty="0" smtClean="0">
                <a:solidFill>
                  <a:schemeClr val="tx2">
                    <a:lumMod val="50000"/>
                  </a:schemeClr>
                </a:solidFill>
              </a:rPr>
              <a:t>dr., prof. univ., cercetător știițific superior</a:t>
            </a:r>
          </a:p>
          <a:p>
            <a:pPr marL="342900" indent="-342900" algn="just" fontAlgn="ctr">
              <a:buFontTx/>
              <a:buChar char="-"/>
            </a:pPr>
            <a:endParaRPr lang="ro-RO" sz="2400" b="1" dirty="0" smtClean="0">
              <a:solidFill>
                <a:schemeClr val="tx2">
                  <a:lumMod val="50000"/>
                </a:schemeClr>
              </a:solidFill>
            </a:endParaRPr>
          </a:p>
          <a:p>
            <a:pPr algn="just" fontAlgn="ctr"/>
            <a:r>
              <a:rPr lang="ro-RO" sz="2400" b="1" i="1" dirty="0" smtClean="0">
                <a:solidFill>
                  <a:schemeClr val="tx2">
                    <a:lumMod val="50000"/>
                  </a:schemeClr>
                </a:solidFill>
              </a:rPr>
              <a:t>- Lidia Ciolacu</a:t>
            </a:r>
            <a:r>
              <a:rPr lang="ro-RO" sz="2400" b="1" dirty="0" smtClean="0">
                <a:solidFill>
                  <a:schemeClr val="tx2">
                    <a:lumMod val="50000"/>
                  </a:schemeClr>
                </a:solidFill>
              </a:rPr>
              <a:t>, dr.,  cercetător științific</a:t>
            </a:r>
          </a:p>
          <a:p>
            <a:pPr marL="342900" indent="-342900" algn="just" fontAlgn="ctr">
              <a:buFontTx/>
              <a:buChar char="-"/>
            </a:pPr>
            <a:endParaRPr lang="ru-RU" b="1" dirty="0">
              <a:solidFill>
                <a:schemeClr val="tx2">
                  <a:lumMod val="50000"/>
                </a:schemeClr>
              </a:solidFill>
            </a:endParaRPr>
          </a:p>
          <a:p>
            <a:pPr algn="r" fontAlgn="ctr"/>
            <a:r>
              <a:rPr lang="ro-RO" sz="2400" b="1" u="sng" dirty="0" smtClean="0">
                <a:solidFill>
                  <a:schemeClr val="tx2">
                    <a:lumMod val="50000"/>
                  </a:schemeClr>
                </a:solidFill>
              </a:rPr>
              <a:t>Suma de la bugetul de stat</a:t>
            </a:r>
            <a:r>
              <a:rPr lang="ro-RO" sz="2400" b="1" dirty="0" smtClean="0">
                <a:solidFill>
                  <a:schemeClr val="tx2">
                    <a:lumMod val="50000"/>
                  </a:schemeClr>
                </a:solidFill>
              </a:rPr>
              <a:t>:  209,6 mii lei</a:t>
            </a:r>
            <a:r>
              <a:rPr lang="en-US" sz="2400" b="1" i="1" dirty="0" smtClean="0"/>
              <a:t>2</a:t>
            </a:r>
            <a:r>
              <a:rPr lang="ro-MO" i="1" dirty="0" smtClean="0"/>
              <a:t>lei</a:t>
            </a:r>
            <a:endParaRPr lang="ro-RO" dirty="0" smtClean="0">
              <a:solidFill>
                <a:schemeClr val="tx2">
                  <a:lumMod val="50000"/>
                </a:schemeClr>
              </a:solidFill>
            </a:endParaRPr>
          </a:p>
          <a:p>
            <a:pPr marL="342900" indent="-342900" algn="r" fontAlgn="ctr">
              <a:buFontTx/>
              <a:buChar char="-"/>
            </a:pPr>
            <a:endParaRPr lang="ru-RU" dirty="0">
              <a:solidFill>
                <a:schemeClr val="tx2">
                  <a:lumMod val="50000"/>
                </a:schemeClr>
              </a:solidFill>
            </a:endParaRPr>
          </a:p>
          <a:p>
            <a:pPr algn="just"/>
            <a:endParaRPr lang="ru-RU" dirty="0"/>
          </a:p>
        </p:txBody>
      </p:sp>
    </p:spTree>
    <p:extLst>
      <p:ext uri="{BB962C8B-B14F-4D97-AF65-F5344CB8AC3E}">
        <p14:creationId xmlns:p14="http://schemas.microsoft.com/office/powerpoint/2010/main" xmlns="" val="23696812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60648"/>
            <a:ext cx="7772400" cy="432048"/>
          </a:xfrm>
        </p:spPr>
        <p:txBody>
          <a:bodyPr>
            <a:noAutofit/>
          </a:bodyPr>
          <a:lstStyle/>
          <a:p>
            <a:r>
              <a:rPr lang="ro-RO" sz="2800" b="1" dirty="0" smtClean="0">
                <a:solidFill>
                  <a:schemeClr val="tx2">
                    <a:lumMod val="50000"/>
                  </a:schemeClr>
                </a:solidFill>
              </a:rPr>
              <a:t>OBIECTIVELE  CERCETĂRII PENTRU ANUL 2017</a:t>
            </a:r>
            <a:endParaRPr lang="ru-RU" sz="2800" b="1" dirty="0">
              <a:solidFill>
                <a:schemeClr val="tx2">
                  <a:lumMod val="50000"/>
                </a:schemeClr>
              </a:solidFill>
            </a:endParaRPr>
          </a:p>
        </p:txBody>
      </p:sp>
      <p:sp>
        <p:nvSpPr>
          <p:cNvPr id="3" name="Подзаголовок 2"/>
          <p:cNvSpPr>
            <a:spLocks noGrp="1"/>
          </p:cNvSpPr>
          <p:nvPr>
            <p:ph type="subTitle" idx="1"/>
          </p:nvPr>
        </p:nvSpPr>
        <p:spPr>
          <a:xfrm>
            <a:off x="395536" y="764704"/>
            <a:ext cx="8280920" cy="5976664"/>
          </a:xfrm>
        </p:spPr>
        <p:txBody>
          <a:bodyPr>
            <a:normAutofit fontScale="92500"/>
          </a:bodyPr>
          <a:lstStyle/>
          <a:p>
            <a:pPr algn="just"/>
            <a:r>
              <a:rPr lang="ro-RO" dirty="0" smtClean="0">
                <a:solidFill>
                  <a:schemeClr val="tx2">
                    <a:lumMod val="50000"/>
                  </a:schemeClr>
                </a:solidFill>
              </a:rPr>
              <a:t>	</a:t>
            </a:r>
            <a:r>
              <a:rPr lang="ro-RO" sz="2400" dirty="0" smtClean="0">
                <a:solidFill>
                  <a:schemeClr val="tx2">
                    <a:lumMod val="50000"/>
                  </a:schemeClr>
                </a:solidFill>
              </a:rPr>
              <a:t>1) </a:t>
            </a:r>
            <a:r>
              <a:rPr lang="es-ES" sz="2400" dirty="0" smtClean="0">
                <a:solidFill>
                  <a:schemeClr val="tx2">
                    <a:lumMod val="50000"/>
                  </a:schemeClr>
                </a:solidFill>
              </a:rPr>
              <a:t>Implementarea </a:t>
            </a:r>
            <a:r>
              <a:rPr lang="es-ES" sz="2400" dirty="0">
                <a:solidFill>
                  <a:schemeClr val="tx2">
                    <a:lumMod val="50000"/>
                  </a:schemeClr>
                </a:solidFill>
              </a:rPr>
              <a:t>în învățământul artistic preuniversitar și universitar național și din România a conceptului integrării disciplinelor teoretice și practice la nivel de trans și intradisciplinaritate orientat spre extinderea succesului artistic individual și public în eșantionul de </a:t>
            </a:r>
            <a:r>
              <a:rPr lang="es-ES" sz="2400" dirty="0" smtClean="0">
                <a:solidFill>
                  <a:schemeClr val="tx2">
                    <a:lumMod val="50000"/>
                  </a:schemeClr>
                </a:solidFill>
              </a:rPr>
              <a:t>elevi/studenți.</a:t>
            </a:r>
            <a:endParaRPr lang="ro-RO" sz="2400" dirty="0" smtClean="0">
              <a:solidFill>
                <a:schemeClr val="tx2">
                  <a:lumMod val="50000"/>
                </a:schemeClr>
              </a:solidFill>
            </a:endParaRPr>
          </a:p>
          <a:p>
            <a:pPr algn="just"/>
            <a:r>
              <a:rPr lang="ro-RO" sz="2400" dirty="0" smtClean="0">
                <a:solidFill>
                  <a:schemeClr val="tx2">
                    <a:lumMod val="50000"/>
                  </a:schemeClr>
                </a:solidFill>
              </a:rPr>
              <a:t>	</a:t>
            </a:r>
            <a:r>
              <a:rPr lang="ro-RO" sz="2400" dirty="0" smtClean="0">
                <a:solidFill>
                  <a:schemeClr val="bg1"/>
                </a:solidFill>
              </a:rPr>
              <a:t>2) </a:t>
            </a:r>
            <a:r>
              <a:rPr lang="es-ES" sz="2400" dirty="0" smtClean="0">
                <a:solidFill>
                  <a:schemeClr val="bg1"/>
                </a:solidFill>
              </a:rPr>
              <a:t>Elaborarea </a:t>
            </a:r>
            <a:r>
              <a:rPr lang="es-ES" sz="2400" dirty="0">
                <a:solidFill>
                  <a:schemeClr val="bg1"/>
                </a:solidFill>
              </a:rPr>
              <a:t>Curriculumului general pentru învățământul artistic </a:t>
            </a:r>
            <a:r>
              <a:rPr lang="ro-RO" sz="2400" dirty="0" smtClean="0">
                <a:solidFill>
                  <a:schemeClr val="bg1"/>
                </a:solidFill>
              </a:rPr>
              <a:t>extrașcolar</a:t>
            </a:r>
            <a:r>
              <a:rPr lang="es-ES" sz="2400" dirty="0" smtClean="0">
                <a:solidFill>
                  <a:schemeClr val="bg1"/>
                </a:solidFill>
              </a:rPr>
              <a:t> </a:t>
            </a:r>
            <a:r>
              <a:rPr lang="es-ES" sz="2400" dirty="0">
                <a:solidFill>
                  <a:schemeClr val="bg1"/>
                </a:solidFill>
              </a:rPr>
              <a:t>(pentru școlile de muzică/arte pentru copii). </a:t>
            </a:r>
            <a:endParaRPr lang="ro-RO" sz="2400" dirty="0" smtClean="0">
              <a:solidFill>
                <a:schemeClr val="bg1"/>
              </a:solidFill>
            </a:endParaRPr>
          </a:p>
          <a:p>
            <a:pPr algn="just"/>
            <a:r>
              <a:rPr lang="ro-RO" sz="2400" dirty="0">
                <a:solidFill>
                  <a:schemeClr val="tx2">
                    <a:lumMod val="50000"/>
                  </a:schemeClr>
                </a:solidFill>
              </a:rPr>
              <a:t>	</a:t>
            </a:r>
            <a:r>
              <a:rPr lang="ro-RO" sz="2400" dirty="0" smtClean="0">
                <a:solidFill>
                  <a:schemeClr val="tx2">
                    <a:lumMod val="50000"/>
                  </a:schemeClr>
                </a:solidFill>
              </a:rPr>
              <a:t>3</a:t>
            </a:r>
            <a:r>
              <a:rPr lang="es-ES" sz="2400" dirty="0" smtClean="0">
                <a:solidFill>
                  <a:schemeClr val="tx2">
                    <a:lumMod val="50000"/>
                  </a:schemeClr>
                </a:solidFill>
              </a:rPr>
              <a:t>) </a:t>
            </a:r>
            <a:r>
              <a:rPr lang="es-ES" sz="2400" dirty="0">
                <a:solidFill>
                  <a:schemeClr val="tx2">
                    <a:lumMod val="50000"/>
                  </a:schemeClr>
                </a:solidFill>
              </a:rPr>
              <a:t>Elaborarea Curriculumului  de formare profesională în domeniul Praxiologiei învățământului artistic/ de formare continuă pentru cadrele didactice din învățământul artistic</a:t>
            </a:r>
            <a:r>
              <a:rPr lang="es-ES" sz="2400" dirty="0" smtClean="0">
                <a:solidFill>
                  <a:schemeClr val="tx2">
                    <a:lumMod val="50000"/>
                  </a:schemeClr>
                </a:solidFill>
              </a:rPr>
              <a:t>.</a:t>
            </a:r>
            <a:endParaRPr lang="ro-RO" sz="2400" dirty="0" smtClean="0">
              <a:solidFill>
                <a:schemeClr val="tx2">
                  <a:lumMod val="50000"/>
                </a:schemeClr>
              </a:solidFill>
            </a:endParaRPr>
          </a:p>
          <a:p>
            <a:pPr algn="just"/>
            <a:r>
              <a:rPr lang="ro-RO" sz="2400" dirty="0">
                <a:solidFill>
                  <a:schemeClr val="tx2">
                    <a:lumMod val="50000"/>
                  </a:schemeClr>
                </a:solidFill>
              </a:rPr>
              <a:t>	</a:t>
            </a:r>
            <a:r>
              <a:rPr lang="ro-RO" sz="2400" dirty="0" smtClean="0">
                <a:solidFill>
                  <a:schemeClr val="bg1"/>
                </a:solidFill>
              </a:rPr>
              <a:t>4</a:t>
            </a:r>
            <a:r>
              <a:rPr lang="es-ES" sz="2400" dirty="0" smtClean="0">
                <a:solidFill>
                  <a:schemeClr val="bg1"/>
                </a:solidFill>
              </a:rPr>
              <a:t>) </a:t>
            </a:r>
            <a:r>
              <a:rPr lang="es-ES" sz="2400" dirty="0">
                <a:solidFill>
                  <a:schemeClr val="bg1"/>
                </a:solidFill>
              </a:rPr>
              <a:t>Publicarea  articole</a:t>
            </a:r>
            <a:r>
              <a:rPr lang="ro-RO" sz="2400" dirty="0">
                <a:solidFill>
                  <a:schemeClr val="bg1"/>
                </a:solidFill>
              </a:rPr>
              <a:t>lor</a:t>
            </a:r>
            <a:r>
              <a:rPr lang="es-ES" sz="2400" dirty="0">
                <a:solidFill>
                  <a:schemeClr val="bg1"/>
                </a:solidFill>
              </a:rPr>
              <a:t> științific</a:t>
            </a:r>
            <a:r>
              <a:rPr lang="ro-RO" sz="2400" dirty="0">
                <a:solidFill>
                  <a:schemeClr val="bg1"/>
                </a:solidFill>
              </a:rPr>
              <a:t>, care reflectă rezultatele cercetărilor </a:t>
            </a:r>
            <a:r>
              <a:rPr lang="es-ES" sz="2400" dirty="0">
                <a:solidFill>
                  <a:schemeClr val="bg1"/>
                </a:solidFill>
              </a:rPr>
              <a:t> în reviste de specialitate și </a:t>
            </a:r>
            <a:r>
              <a:rPr lang="ro-RO" sz="2400" dirty="0">
                <a:solidFill>
                  <a:schemeClr val="bg1"/>
                </a:solidFill>
              </a:rPr>
              <a:t>volume</a:t>
            </a:r>
            <a:r>
              <a:rPr lang="es-ES" sz="2400" dirty="0">
                <a:solidFill>
                  <a:schemeClr val="bg1"/>
                </a:solidFill>
              </a:rPr>
              <a:t> ale conferințelor științifice internaționale.</a:t>
            </a:r>
            <a:r>
              <a:rPr lang="ro-RO" sz="2400" dirty="0">
                <a:solidFill>
                  <a:schemeClr val="bg1"/>
                </a:solidFill>
              </a:rPr>
              <a:t> </a:t>
            </a:r>
            <a:endParaRPr lang="ro-RO" sz="2400" dirty="0" smtClean="0">
              <a:solidFill>
                <a:schemeClr val="bg1"/>
              </a:solidFill>
            </a:endParaRPr>
          </a:p>
          <a:p>
            <a:pPr algn="just"/>
            <a:r>
              <a:rPr lang="ro-RO" sz="2400" dirty="0">
                <a:solidFill>
                  <a:schemeClr val="tx2">
                    <a:lumMod val="50000"/>
                  </a:schemeClr>
                </a:solidFill>
              </a:rPr>
              <a:t>	</a:t>
            </a:r>
            <a:r>
              <a:rPr lang="ro-RO" sz="2400" dirty="0" smtClean="0">
                <a:solidFill>
                  <a:schemeClr val="tx1">
                    <a:lumMod val="95000"/>
                    <a:lumOff val="5000"/>
                  </a:schemeClr>
                </a:solidFill>
              </a:rPr>
              <a:t>5) </a:t>
            </a:r>
            <a:r>
              <a:rPr lang="es-ES" sz="2400" dirty="0">
                <a:solidFill>
                  <a:schemeClr val="tx1">
                    <a:lumMod val="95000"/>
                    <a:lumOff val="5000"/>
                  </a:schemeClr>
                </a:solidFill>
              </a:rPr>
              <a:t>Participarea cu comunicări în cadrul conferințelor științifice internaționale în scopul diseminării rezultatelor cercetărilor. </a:t>
            </a:r>
            <a:endParaRPr lang="ro-RO" sz="2400" dirty="0" smtClean="0">
              <a:solidFill>
                <a:schemeClr val="tx1">
                  <a:lumMod val="95000"/>
                  <a:lumOff val="5000"/>
                </a:schemeClr>
              </a:solidFill>
            </a:endParaRPr>
          </a:p>
          <a:p>
            <a:pPr algn="just"/>
            <a:r>
              <a:rPr lang="ro-RO" sz="2400" dirty="0">
                <a:solidFill>
                  <a:schemeClr val="tx1">
                    <a:lumMod val="95000"/>
                    <a:lumOff val="5000"/>
                  </a:schemeClr>
                </a:solidFill>
              </a:rPr>
              <a:t>	</a:t>
            </a:r>
            <a:endParaRPr lang="ru-RU" sz="2400" dirty="0">
              <a:solidFill>
                <a:schemeClr val="tx1">
                  <a:lumMod val="95000"/>
                  <a:lumOff val="5000"/>
                </a:schemeClr>
              </a:solidFill>
            </a:endParaRPr>
          </a:p>
        </p:txBody>
      </p:sp>
    </p:spTree>
    <p:extLst>
      <p:ext uri="{BB962C8B-B14F-4D97-AF65-F5344CB8AC3E}">
        <p14:creationId xmlns:p14="http://schemas.microsoft.com/office/powerpoint/2010/main" xmlns="" val="23493322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260648"/>
            <a:ext cx="8640960" cy="6192688"/>
          </a:xfrm>
        </p:spPr>
        <p:txBody>
          <a:bodyPr>
            <a:normAutofit fontScale="85000" lnSpcReduction="10000"/>
          </a:bodyPr>
          <a:lstStyle/>
          <a:p>
            <a:pPr algn="just"/>
            <a:r>
              <a:rPr lang="ro-RO" dirty="0" smtClean="0">
                <a:solidFill>
                  <a:schemeClr val="tx2">
                    <a:lumMod val="50000"/>
                  </a:schemeClr>
                </a:solidFill>
              </a:rPr>
              <a:t>	</a:t>
            </a:r>
            <a:r>
              <a:rPr lang="ro-RO" sz="2400" dirty="0" smtClean="0">
                <a:solidFill>
                  <a:schemeClr val="tx2">
                    <a:lumMod val="50000"/>
                  </a:schemeClr>
                </a:solidFill>
              </a:rPr>
              <a:t>6</a:t>
            </a:r>
            <a:r>
              <a:rPr lang="es-ES" sz="2400" dirty="0">
                <a:solidFill>
                  <a:schemeClr val="tx2">
                    <a:lumMod val="50000"/>
                  </a:schemeClr>
                </a:solidFill>
              </a:rPr>
              <a:t>) Implementarea rezultatelor obținute de pe urma etapei experimentale precedente prin </a:t>
            </a:r>
            <a:r>
              <a:rPr lang="ro-RO" sz="2400" dirty="0">
                <a:solidFill>
                  <a:schemeClr val="tx2">
                    <a:lumMod val="50000"/>
                  </a:schemeClr>
                </a:solidFill>
              </a:rPr>
              <a:t>aprobarea praxiologiei inovaționale, prin organizarea și monitorizarea activităților concertistice cu participarea elevilor/studenților și a cadrelor didactice, axate pe tehnologiile de schimbare, concepute drept cauză şi efect formativ calitativ al activităţilor artistice contextuale </a:t>
            </a:r>
            <a:r>
              <a:rPr lang="es-ES" sz="2400" dirty="0">
                <a:solidFill>
                  <a:schemeClr val="tx2">
                    <a:lumMod val="50000"/>
                  </a:schemeClr>
                </a:solidFill>
              </a:rPr>
              <a:t>în cadrul școlilor de muzică/arte pentru copii din Nordul R. Moldova, Liceului de Arte Amadeus din Bălţi,  Școlii de Arte „Ciprian Porumbescu” din Bălți, Școlii de Muzică „George Enescu” din Bălți, Facultatății de Științe ale educației, Psihologie și Arte a USARB, Specialității Pedagogie muzicală  a AMTAP din Chișinău, specialităților pedagogice și interpretative a Universității Naționale de Arte „George Enescu” din Iași, elevilor specialităților interpretative a Colegiului Național de Arte „Octav Băncilă” din Iași.</a:t>
            </a:r>
            <a:r>
              <a:rPr lang="ro-RO" sz="2400" dirty="0">
                <a:solidFill>
                  <a:schemeClr val="tx2">
                    <a:lumMod val="50000"/>
                  </a:schemeClr>
                </a:solidFill>
              </a:rPr>
              <a:t> </a:t>
            </a:r>
            <a:br>
              <a:rPr lang="ro-RO" sz="2400" dirty="0">
                <a:solidFill>
                  <a:schemeClr val="tx2">
                    <a:lumMod val="50000"/>
                  </a:schemeClr>
                </a:solidFill>
              </a:rPr>
            </a:br>
            <a:r>
              <a:rPr lang="ro-RO" sz="2400" dirty="0">
                <a:solidFill>
                  <a:schemeClr val="tx2">
                    <a:lumMod val="50000"/>
                  </a:schemeClr>
                </a:solidFill>
              </a:rPr>
              <a:t>	</a:t>
            </a:r>
            <a:endParaRPr lang="ro-RO" sz="2400" dirty="0" smtClean="0">
              <a:solidFill>
                <a:schemeClr val="tx2">
                  <a:lumMod val="50000"/>
                </a:schemeClr>
              </a:solidFill>
            </a:endParaRPr>
          </a:p>
          <a:p>
            <a:pPr algn="just"/>
            <a:r>
              <a:rPr lang="ro-RO" sz="2400" dirty="0">
                <a:solidFill>
                  <a:schemeClr val="tx2">
                    <a:lumMod val="50000"/>
                  </a:schemeClr>
                </a:solidFill>
              </a:rPr>
              <a:t>	</a:t>
            </a:r>
            <a:r>
              <a:rPr lang="ro-RO" sz="2400" dirty="0">
                <a:solidFill>
                  <a:schemeClr val="bg1"/>
                </a:solidFill>
              </a:rPr>
              <a:t>7</a:t>
            </a:r>
            <a:r>
              <a:rPr lang="ro-RO" sz="2400" dirty="0" smtClean="0">
                <a:solidFill>
                  <a:schemeClr val="bg1"/>
                </a:solidFill>
              </a:rPr>
              <a:t>) </a:t>
            </a:r>
            <a:r>
              <a:rPr lang="ro-RO" sz="2400" dirty="0">
                <a:solidFill>
                  <a:schemeClr val="bg1"/>
                </a:solidFill>
              </a:rPr>
              <a:t>Organizarea</a:t>
            </a:r>
            <a:r>
              <a:rPr lang="es-ES" sz="2400" dirty="0">
                <a:solidFill>
                  <a:schemeClr val="bg1"/>
                </a:solidFill>
              </a:rPr>
              <a:t> cursurilor de formatori pentru profesorii de discipline artistice din R.Moldova şi România în vederea formării viziunii </a:t>
            </a:r>
            <a:r>
              <a:rPr lang="es-ES" sz="2400" dirty="0" smtClean="0">
                <a:solidFill>
                  <a:schemeClr val="bg1"/>
                </a:solidFill>
              </a:rPr>
              <a:t>praxiologice</a:t>
            </a:r>
            <a:r>
              <a:rPr lang="ro-RO" sz="2400" dirty="0" smtClean="0">
                <a:solidFill>
                  <a:schemeClr val="bg1"/>
                </a:solidFill>
              </a:rPr>
              <a:t> </a:t>
            </a:r>
            <a:r>
              <a:rPr lang="es-ES" sz="2400" dirty="0" smtClean="0">
                <a:solidFill>
                  <a:schemeClr val="bg1"/>
                </a:solidFill>
              </a:rPr>
              <a:t>inovative.</a:t>
            </a:r>
            <a:endParaRPr lang="ro-RO" sz="2400" dirty="0" smtClean="0">
              <a:solidFill>
                <a:schemeClr val="bg1"/>
              </a:solidFill>
            </a:endParaRPr>
          </a:p>
          <a:p>
            <a:pPr algn="just"/>
            <a:r>
              <a:rPr lang="ro-RO" sz="2400" dirty="0">
                <a:solidFill>
                  <a:schemeClr val="tx2">
                    <a:lumMod val="50000"/>
                  </a:schemeClr>
                </a:solidFill>
              </a:rPr>
              <a:t/>
            </a:r>
            <a:br>
              <a:rPr lang="ro-RO" sz="2400" dirty="0">
                <a:solidFill>
                  <a:schemeClr val="tx2">
                    <a:lumMod val="50000"/>
                  </a:schemeClr>
                </a:solidFill>
              </a:rPr>
            </a:br>
            <a:r>
              <a:rPr lang="ro-RO" sz="2400" dirty="0">
                <a:solidFill>
                  <a:schemeClr val="tx2">
                    <a:lumMod val="50000"/>
                  </a:schemeClr>
                </a:solidFill>
              </a:rPr>
              <a:t>	</a:t>
            </a:r>
            <a:r>
              <a:rPr lang="ro-RO" sz="2400" dirty="0" smtClean="0">
                <a:solidFill>
                  <a:schemeClr val="tx1">
                    <a:lumMod val="95000"/>
                    <a:lumOff val="5000"/>
                  </a:schemeClr>
                </a:solidFill>
              </a:rPr>
              <a:t>8) </a:t>
            </a:r>
            <a:r>
              <a:rPr lang="ro-RO" sz="2400" dirty="0">
                <a:solidFill>
                  <a:schemeClr val="tx1">
                    <a:lumMod val="95000"/>
                    <a:lumOff val="5000"/>
                  </a:schemeClr>
                </a:solidFill>
              </a:rPr>
              <a:t>Organizarea  mesei  rotunde  </a:t>
            </a:r>
            <a:r>
              <a:rPr lang="es-ES" sz="2400" dirty="0">
                <a:solidFill>
                  <a:schemeClr val="tx1">
                    <a:lumMod val="95000"/>
                    <a:lumOff val="5000"/>
                  </a:schemeClr>
                </a:solidFill>
              </a:rPr>
              <a:t>pentru cadrele didactice din </a:t>
            </a:r>
            <a:r>
              <a:rPr lang="ro-RO" sz="2400" dirty="0" smtClean="0">
                <a:solidFill>
                  <a:schemeClr val="tx1">
                    <a:lumMod val="95000"/>
                    <a:lumOff val="5000"/>
                  </a:schemeClr>
                </a:solidFill>
              </a:rPr>
              <a:t>școlile de muzică/arte pentru copii  în scopul lansării și discutării  </a:t>
            </a:r>
            <a:r>
              <a:rPr lang="ro-RO" sz="2400" i="1" dirty="0" smtClean="0">
                <a:solidFill>
                  <a:schemeClr val="tx1">
                    <a:lumMod val="95000"/>
                    <a:lumOff val="5000"/>
                  </a:schemeClr>
                </a:solidFill>
              </a:rPr>
              <a:t>Curriculumului  general  pentru </a:t>
            </a:r>
            <a:r>
              <a:rPr lang="es-ES" sz="2400" i="1" dirty="0" smtClean="0">
                <a:solidFill>
                  <a:schemeClr val="tx1">
                    <a:lumMod val="95000"/>
                    <a:lumOff val="5000"/>
                  </a:schemeClr>
                </a:solidFill>
              </a:rPr>
              <a:t> </a:t>
            </a:r>
            <a:r>
              <a:rPr lang="es-ES" sz="2400" i="1" dirty="0">
                <a:solidFill>
                  <a:schemeClr val="tx1">
                    <a:lumMod val="95000"/>
                    <a:lumOff val="5000"/>
                  </a:schemeClr>
                </a:solidFill>
              </a:rPr>
              <a:t>învățământul artistic </a:t>
            </a:r>
            <a:r>
              <a:rPr lang="ro-RO" sz="2400" i="1" dirty="0">
                <a:solidFill>
                  <a:schemeClr val="tx1">
                    <a:lumMod val="95000"/>
                    <a:lumOff val="5000"/>
                  </a:schemeClr>
                </a:solidFill>
              </a:rPr>
              <a:t> extrașcolar</a:t>
            </a:r>
            <a:r>
              <a:rPr lang="ro-RO" sz="2400" dirty="0">
                <a:solidFill>
                  <a:schemeClr val="tx1">
                    <a:lumMod val="95000"/>
                    <a:lumOff val="5000"/>
                  </a:schemeClr>
                </a:solidFill>
              </a:rPr>
              <a:t> </a:t>
            </a:r>
            <a:r>
              <a:rPr lang="ro-RO" sz="2400" dirty="0" smtClean="0">
                <a:solidFill>
                  <a:schemeClr val="tx1">
                    <a:lumMod val="95000"/>
                    <a:lumOff val="5000"/>
                  </a:schemeClr>
                </a:solidFill>
              </a:rPr>
              <a:t>elaborat  în  cadrul  etapei  de  cercetare  în  cauză.</a:t>
            </a:r>
            <a:endParaRPr lang="ru-RU" sz="2400" dirty="0">
              <a:solidFill>
                <a:schemeClr val="tx1">
                  <a:lumMod val="95000"/>
                  <a:lumOff val="5000"/>
                </a:schemeClr>
              </a:solidFill>
            </a:endParaRPr>
          </a:p>
        </p:txBody>
      </p:sp>
    </p:spTree>
    <p:extLst>
      <p:ext uri="{BB962C8B-B14F-4D97-AF65-F5344CB8AC3E}">
        <p14:creationId xmlns:p14="http://schemas.microsoft.com/office/powerpoint/2010/main" xmlns="" val="31269654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685800" y="332656"/>
            <a:ext cx="7772400" cy="432048"/>
          </a:xfrm>
        </p:spPr>
        <p:txBody>
          <a:bodyPr>
            <a:noAutofit/>
          </a:bodyPr>
          <a:lstStyle/>
          <a:p>
            <a:r>
              <a:rPr lang="en-US" sz="2400" b="1" dirty="0" smtClean="0"/>
              <a:t>REZULTATELE  CERCET</a:t>
            </a:r>
            <a:r>
              <a:rPr lang="ro-RO" sz="2400" b="1" dirty="0" smtClean="0"/>
              <a:t>ĂRILOR  ȘTIINȚIFICE</a:t>
            </a:r>
            <a:endParaRPr lang="ru-RU" sz="2400" b="1" dirty="0"/>
          </a:p>
        </p:txBody>
      </p:sp>
      <p:sp>
        <p:nvSpPr>
          <p:cNvPr id="5" name="Подзаголовок 4"/>
          <p:cNvSpPr>
            <a:spLocks noGrp="1"/>
          </p:cNvSpPr>
          <p:nvPr>
            <p:ph type="subTitle" idx="1"/>
          </p:nvPr>
        </p:nvSpPr>
        <p:spPr>
          <a:xfrm>
            <a:off x="251520" y="836712"/>
            <a:ext cx="8640960" cy="5832648"/>
          </a:xfrm>
        </p:spPr>
        <p:txBody>
          <a:bodyPr>
            <a:noAutofit/>
          </a:bodyPr>
          <a:lstStyle/>
          <a:p>
            <a:pPr algn="just"/>
            <a:r>
              <a:rPr lang="ro-RO" dirty="0" smtClean="0">
                <a:solidFill>
                  <a:schemeClr val="tx2">
                    <a:lumMod val="50000"/>
                  </a:schemeClr>
                </a:solidFill>
              </a:rPr>
              <a:t>	</a:t>
            </a:r>
            <a:r>
              <a:rPr lang="es-ES" i="1" dirty="0" smtClean="0">
                <a:solidFill>
                  <a:schemeClr val="tx2">
                    <a:lumMod val="50000"/>
                  </a:schemeClr>
                </a:solidFill>
              </a:rPr>
              <a:t>A </a:t>
            </a:r>
            <a:r>
              <a:rPr lang="es-ES" i="1" dirty="0">
                <a:solidFill>
                  <a:schemeClr val="tx2">
                    <a:lumMod val="50000"/>
                  </a:schemeClr>
                </a:solidFill>
              </a:rPr>
              <a:t>fost elaborat conceptul integrării disciplinelor teoretice și practice la nivel de trans și intradisciplinaritate orientat spre extinderea succesului artistic individual și public în eșantionul de elevi/studenți.  </a:t>
            </a:r>
            <a:endParaRPr lang="ru-RU" i="1" dirty="0">
              <a:solidFill>
                <a:schemeClr val="tx2">
                  <a:lumMod val="50000"/>
                </a:schemeClr>
              </a:solidFill>
            </a:endParaRPr>
          </a:p>
          <a:p>
            <a:pPr algn="just"/>
            <a:r>
              <a:rPr lang="es-ES" dirty="0">
                <a:solidFill>
                  <a:schemeClr val="tx2">
                    <a:lumMod val="50000"/>
                  </a:schemeClr>
                </a:solidFill>
              </a:rPr>
              <a:t>    </a:t>
            </a:r>
            <a:r>
              <a:rPr lang="ro-RO" dirty="0" smtClean="0">
                <a:solidFill>
                  <a:schemeClr val="tx2">
                    <a:lumMod val="50000"/>
                  </a:schemeClr>
                </a:solidFill>
              </a:rPr>
              <a:t>	</a:t>
            </a:r>
            <a:r>
              <a:rPr lang="es-ES" dirty="0" smtClean="0">
                <a:solidFill>
                  <a:schemeClr val="accent5">
                    <a:lumMod val="20000"/>
                    <a:lumOff val="80000"/>
                  </a:schemeClr>
                </a:solidFill>
              </a:rPr>
              <a:t>A </a:t>
            </a:r>
            <a:r>
              <a:rPr lang="es-ES" dirty="0">
                <a:solidFill>
                  <a:schemeClr val="accent5">
                    <a:lumMod val="20000"/>
                    <a:lumOff val="80000"/>
                  </a:schemeClr>
                </a:solidFill>
              </a:rPr>
              <a:t>fost elaborat Curriculumul </a:t>
            </a:r>
            <a:r>
              <a:rPr lang="fr-FR" dirty="0">
                <a:solidFill>
                  <a:schemeClr val="accent5">
                    <a:lumMod val="20000"/>
                    <a:lumOff val="80000"/>
                  </a:schemeClr>
                </a:solidFill>
              </a:rPr>
              <a:t>programului de perfecţionare a cadrelor didactice preuniversitare la specialitatea Educa</a:t>
            </a:r>
            <a:r>
              <a:rPr lang="ro-RO" dirty="0">
                <a:solidFill>
                  <a:schemeClr val="accent5">
                    <a:lumMod val="20000"/>
                    <a:lumOff val="80000"/>
                  </a:schemeClr>
                </a:solidFill>
              </a:rPr>
              <a:t>ție/Instruire muzicală</a:t>
            </a:r>
            <a:r>
              <a:rPr lang="es-ES" dirty="0">
                <a:solidFill>
                  <a:schemeClr val="accent5">
                    <a:lumMod val="20000"/>
                    <a:lumOff val="80000"/>
                  </a:schemeClr>
                </a:solidFill>
              </a:rPr>
              <a:t>.</a:t>
            </a:r>
            <a:endParaRPr lang="ru-RU" dirty="0">
              <a:solidFill>
                <a:schemeClr val="accent5">
                  <a:lumMod val="20000"/>
                  <a:lumOff val="80000"/>
                </a:schemeClr>
              </a:solidFill>
            </a:endParaRPr>
          </a:p>
          <a:p>
            <a:pPr algn="just"/>
            <a:r>
              <a:rPr lang="es-ES" dirty="0">
                <a:solidFill>
                  <a:schemeClr val="tx2">
                    <a:lumMod val="50000"/>
                  </a:schemeClr>
                </a:solidFill>
              </a:rPr>
              <a:t>     </a:t>
            </a:r>
            <a:r>
              <a:rPr lang="ro-RO" dirty="0" smtClean="0">
                <a:solidFill>
                  <a:schemeClr val="tx2">
                    <a:lumMod val="50000"/>
                  </a:schemeClr>
                </a:solidFill>
              </a:rPr>
              <a:t>	</a:t>
            </a:r>
            <a:r>
              <a:rPr lang="es-ES" i="1" dirty="0" smtClean="0">
                <a:solidFill>
                  <a:schemeClr val="tx2">
                    <a:lumMod val="50000"/>
                  </a:schemeClr>
                </a:solidFill>
              </a:rPr>
              <a:t>A </a:t>
            </a:r>
            <a:r>
              <a:rPr lang="es-ES" i="1" dirty="0">
                <a:solidFill>
                  <a:schemeClr val="tx2">
                    <a:lumMod val="50000"/>
                  </a:schemeClr>
                </a:solidFill>
              </a:rPr>
              <a:t>fost elaborat Curriculumul general pentru învățământul </a:t>
            </a:r>
            <a:r>
              <a:rPr lang="es-ES" i="1" dirty="0" smtClean="0">
                <a:solidFill>
                  <a:schemeClr val="tx2">
                    <a:lumMod val="50000"/>
                  </a:schemeClr>
                </a:solidFill>
              </a:rPr>
              <a:t>artistic</a:t>
            </a:r>
            <a:r>
              <a:rPr lang="ro-RO" i="1" dirty="0" smtClean="0">
                <a:solidFill>
                  <a:schemeClr val="tx2">
                    <a:lumMod val="50000"/>
                  </a:schemeClr>
                </a:solidFill>
              </a:rPr>
              <a:t> extrașcolar </a:t>
            </a:r>
            <a:r>
              <a:rPr lang="es-ES" i="1" dirty="0" smtClean="0">
                <a:solidFill>
                  <a:schemeClr val="tx2">
                    <a:lumMod val="50000"/>
                  </a:schemeClr>
                </a:solidFill>
              </a:rPr>
              <a:t> </a:t>
            </a:r>
            <a:r>
              <a:rPr lang="es-ES" i="1" dirty="0">
                <a:solidFill>
                  <a:schemeClr val="tx2">
                    <a:lumMod val="50000"/>
                  </a:schemeClr>
                </a:solidFill>
              </a:rPr>
              <a:t>(pentru școlile de muzică/arte pentru copii).</a:t>
            </a:r>
            <a:endParaRPr lang="ru-RU" i="1" dirty="0">
              <a:solidFill>
                <a:schemeClr val="tx2">
                  <a:lumMod val="50000"/>
                </a:schemeClr>
              </a:solidFill>
            </a:endParaRPr>
          </a:p>
          <a:p>
            <a:pPr algn="just"/>
            <a:r>
              <a:rPr lang="es-ES" dirty="0">
                <a:solidFill>
                  <a:schemeClr val="tx2">
                    <a:lumMod val="50000"/>
                  </a:schemeClr>
                </a:solidFill>
              </a:rPr>
              <a:t>    </a:t>
            </a:r>
            <a:r>
              <a:rPr lang="ro-RO" dirty="0" smtClean="0">
                <a:solidFill>
                  <a:schemeClr val="tx2">
                    <a:lumMod val="50000"/>
                  </a:schemeClr>
                </a:solidFill>
              </a:rPr>
              <a:t>	</a:t>
            </a:r>
            <a:r>
              <a:rPr lang="es-ES" dirty="0" smtClean="0">
                <a:solidFill>
                  <a:schemeClr val="accent5">
                    <a:lumMod val="20000"/>
                    <a:lumOff val="80000"/>
                  </a:schemeClr>
                </a:solidFill>
              </a:rPr>
              <a:t>Au </a:t>
            </a:r>
            <a:r>
              <a:rPr lang="es-ES" dirty="0">
                <a:solidFill>
                  <a:schemeClr val="accent5">
                    <a:lumMod val="20000"/>
                    <a:lumOff val="80000"/>
                  </a:schemeClr>
                </a:solidFill>
              </a:rPr>
              <a:t>fost publicate 4 articole științifice în reviste de specialitate cu privire la diseminarea prevederilor esențiale ale conceptului.</a:t>
            </a:r>
            <a:endParaRPr lang="ru-RU" dirty="0">
              <a:solidFill>
                <a:schemeClr val="accent5">
                  <a:lumMod val="20000"/>
                  <a:lumOff val="80000"/>
                </a:schemeClr>
              </a:solidFill>
            </a:endParaRPr>
          </a:p>
          <a:p>
            <a:pPr algn="just"/>
            <a:r>
              <a:rPr lang="es-ES" dirty="0">
                <a:solidFill>
                  <a:schemeClr val="tx2">
                    <a:lumMod val="50000"/>
                  </a:schemeClr>
                </a:solidFill>
              </a:rPr>
              <a:t>      </a:t>
            </a:r>
            <a:r>
              <a:rPr lang="ro-RO" dirty="0" smtClean="0">
                <a:solidFill>
                  <a:schemeClr val="tx2">
                    <a:lumMod val="50000"/>
                  </a:schemeClr>
                </a:solidFill>
              </a:rPr>
              <a:t>	</a:t>
            </a:r>
            <a:r>
              <a:rPr lang="es-ES" i="1" dirty="0" smtClean="0">
                <a:solidFill>
                  <a:schemeClr val="tx2">
                    <a:lumMod val="50000"/>
                  </a:schemeClr>
                </a:solidFill>
              </a:rPr>
              <a:t> </a:t>
            </a:r>
            <a:r>
              <a:rPr lang="es-ES" i="1" dirty="0">
                <a:solidFill>
                  <a:schemeClr val="tx2">
                    <a:lumMod val="50000"/>
                  </a:schemeClr>
                </a:solidFill>
              </a:rPr>
              <a:t>A fost elaborat ghidul de autoevaluare a eficienței/de implementare în învățământul artistic a praxiologiei formativ-inovaționale  (pentru elevi/studenți); (pentru profesori), varianta manuscris.</a:t>
            </a:r>
            <a:endParaRPr lang="ru-RU" i="1" dirty="0">
              <a:solidFill>
                <a:schemeClr val="tx2">
                  <a:lumMod val="50000"/>
                </a:schemeClr>
              </a:solidFill>
            </a:endParaRPr>
          </a:p>
          <a:p>
            <a:pPr algn="just"/>
            <a:r>
              <a:rPr lang="es-ES" dirty="0">
                <a:solidFill>
                  <a:schemeClr val="tx2">
                    <a:lumMod val="50000"/>
                  </a:schemeClr>
                </a:solidFill>
              </a:rPr>
              <a:t> </a:t>
            </a:r>
            <a:r>
              <a:rPr lang="ro-RO" dirty="0" smtClean="0">
                <a:solidFill>
                  <a:schemeClr val="tx2">
                    <a:lumMod val="50000"/>
                  </a:schemeClr>
                </a:solidFill>
              </a:rPr>
              <a:t>	</a:t>
            </a:r>
            <a:r>
              <a:rPr lang="es-ES" dirty="0" smtClean="0">
                <a:solidFill>
                  <a:schemeClr val="tx1"/>
                </a:solidFill>
              </a:rPr>
              <a:t>Au </a:t>
            </a:r>
            <a:r>
              <a:rPr lang="es-ES" dirty="0">
                <a:solidFill>
                  <a:schemeClr val="tx1"/>
                </a:solidFill>
              </a:rPr>
              <a:t>fost prezentate rapoarte științifice la conferințe  internaționale în vederea extinderii ariei de implementare a praxiologiei inovaționale în învățământul artistic național și internațional</a:t>
            </a:r>
            <a:r>
              <a:rPr lang="es-ES" dirty="0" smtClean="0">
                <a:solidFill>
                  <a:schemeClr val="tx1"/>
                </a:solidFill>
              </a:rPr>
              <a:t>.</a:t>
            </a:r>
            <a:endParaRPr lang="ru-RU" dirty="0">
              <a:solidFill>
                <a:schemeClr val="tx1"/>
              </a:solidFill>
            </a:endParaRPr>
          </a:p>
        </p:txBody>
      </p:sp>
    </p:spTree>
    <p:extLst>
      <p:ext uri="{BB962C8B-B14F-4D97-AF65-F5344CB8AC3E}">
        <p14:creationId xmlns:p14="http://schemas.microsoft.com/office/powerpoint/2010/main" xmlns="" val="30404581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1" y="404664"/>
            <a:ext cx="8640960" cy="5721499"/>
          </a:xfrm>
        </p:spPr>
        <p:txBody>
          <a:bodyPr>
            <a:normAutofit/>
          </a:bodyPr>
          <a:lstStyle/>
          <a:p>
            <a:pPr marL="0" indent="0">
              <a:buNone/>
            </a:pPr>
            <a:r>
              <a:rPr lang="es-ES" dirty="0">
                <a:solidFill>
                  <a:schemeClr val="tx1"/>
                </a:solidFill>
              </a:rPr>
              <a:t> </a:t>
            </a:r>
            <a:endParaRPr lang="es-ES" dirty="0" smtClean="0">
              <a:solidFill>
                <a:schemeClr val="tx1"/>
              </a:solidFill>
            </a:endParaRPr>
          </a:p>
          <a:p>
            <a:pPr marL="0" indent="0">
              <a:buNone/>
            </a:pPr>
            <a:r>
              <a:rPr lang="es-ES" dirty="0" smtClean="0">
                <a:solidFill>
                  <a:schemeClr val="tx1"/>
                </a:solidFill>
              </a:rPr>
              <a:t>	Au </a:t>
            </a:r>
            <a:r>
              <a:rPr lang="es-ES" dirty="0">
                <a:solidFill>
                  <a:schemeClr val="tx1"/>
                </a:solidFill>
              </a:rPr>
              <a:t>fost publicate 7 articole în volumele  conferințelor științifice internaționale.</a:t>
            </a:r>
            <a:r>
              <a:rPr lang="ru-RU" dirty="0">
                <a:solidFill>
                  <a:schemeClr val="tx1"/>
                </a:solidFill>
              </a:rPr>
              <a:t/>
            </a:r>
            <a:br>
              <a:rPr lang="ru-RU" dirty="0">
                <a:solidFill>
                  <a:schemeClr val="tx1"/>
                </a:solidFill>
              </a:rPr>
            </a:br>
            <a:endParaRPr lang="es-ES" dirty="0">
              <a:solidFill>
                <a:schemeClr val="tx1"/>
              </a:solidFill>
            </a:endParaRPr>
          </a:p>
          <a:p>
            <a:pPr marL="0" indent="0">
              <a:buNone/>
            </a:pPr>
            <a:r>
              <a:rPr lang="es-ES" dirty="0" smtClean="0">
                <a:solidFill>
                  <a:schemeClr val="tx1"/>
                </a:solidFill>
              </a:rPr>
              <a:t>	</a:t>
            </a:r>
            <a:r>
              <a:rPr lang="es-ES" dirty="0" smtClean="0">
                <a:solidFill>
                  <a:schemeClr val="accent2">
                    <a:lumMod val="75000"/>
                  </a:schemeClr>
                </a:solidFill>
              </a:rPr>
              <a:t>Au </a:t>
            </a:r>
            <a:r>
              <a:rPr lang="es-ES" dirty="0">
                <a:solidFill>
                  <a:schemeClr val="accent2">
                    <a:lumMod val="75000"/>
                  </a:schemeClr>
                </a:solidFill>
              </a:rPr>
              <a:t>fost organizate cursuri de formatori pentru profesorii de discipline artistice din Moldova şi România în vederea formării viziunii praxiologice </a:t>
            </a:r>
            <a:r>
              <a:rPr lang="es-ES" dirty="0" smtClean="0">
                <a:solidFill>
                  <a:schemeClr val="accent2">
                    <a:lumMod val="75000"/>
                  </a:schemeClr>
                </a:solidFill>
              </a:rPr>
              <a:t>inovative</a:t>
            </a:r>
            <a:r>
              <a:rPr lang="ro-RO" dirty="0" smtClean="0">
                <a:solidFill>
                  <a:schemeClr val="accent2">
                    <a:lumMod val="75000"/>
                  </a:schemeClr>
                </a:solidFill>
              </a:rPr>
              <a:t> </a:t>
            </a:r>
            <a:r>
              <a:rPr lang="es-ES" dirty="0" smtClean="0">
                <a:solidFill>
                  <a:schemeClr val="accent2">
                    <a:lumMod val="75000"/>
                  </a:schemeClr>
                </a:solidFill>
              </a:rPr>
              <a:t>. </a:t>
            </a:r>
          </a:p>
          <a:p>
            <a:pPr marL="0" indent="0">
              <a:buNone/>
            </a:pPr>
            <a:r>
              <a:rPr lang="ru-RU" dirty="0">
                <a:solidFill>
                  <a:schemeClr val="tx1"/>
                </a:solidFill>
              </a:rPr>
              <a:t/>
            </a:r>
            <a:br>
              <a:rPr lang="ru-RU" dirty="0">
                <a:solidFill>
                  <a:schemeClr val="tx1"/>
                </a:solidFill>
              </a:rPr>
            </a:br>
            <a:r>
              <a:rPr lang="es-ES" dirty="0">
                <a:solidFill>
                  <a:schemeClr val="tx1"/>
                </a:solidFill>
              </a:rPr>
              <a:t>     </a:t>
            </a:r>
            <a:r>
              <a:rPr lang="es-ES" dirty="0" smtClean="0">
                <a:solidFill>
                  <a:schemeClr val="tx1"/>
                </a:solidFill>
              </a:rPr>
              <a:t>	  </a:t>
            </a:r>
            <a:r>
              <a:rPr lang="es-ES" dirty="0">
                <a:solidFill>
                  <a:schemeClr val="tx1"/>
                </a:solidFill>
              </a:rPr>
              <a:t>A fost organizată masa rotundă pentru cadrele didactice din învățământul artistic „Managementul proiectării didactice în învățământul artistic” (9 decembrie 2017) cu participarea a </a:t>
            </a:r>
            <a:r>
              <a:rPr lang="es-ES" dirty="0" smtClean="0">
                <a:solidFill>
                  <a:schemeClr val="tx1"/>
                </a:solidFill>
              </a:rPr>
              <a:t>75 </a:t>
            </a:r>
            <a:r>
              <a:rPr lang="es-ES" dirty="0">
                <a:solidFill>
                  <a:schemeClr val="tx1"/>
                </a:solidFill>
              </a:rPr>
              <a:t>de profesori din școlile de muzică, școlile de arte și școlile de pictură din zona de nord a R.Moldova.</a:t>
            </a:r>
            <a:r>
              <a:rPr lang="ru-RU" dirty="0">
                <a:solidFill>
                  <a:schemeClr val="tx1"/>
                </a:solidFill>
              </a:rPr>
              <a:t/>
            </a:r>
            <a:br>
              <a:rPr lang="ru-RU" dirty="0">
                <a:solidFill>
                  <a:schemeClr val="tx1"/>
                </a:solidFill>
              </a:rPr>
            </a:br>
            <a:endParaRPr lang="ru-RU" dirty="0"/>
          </a:p>
        </p:txBody>
      </p:sp>
    </p:spTree>
    <p:extLst>
      <p:ext uri="{BB962C8B-B14F-4D97-AF65-F5344CB8AC3E}">
        <p14:creationId xmlns:p14="http://schemas.microsoft.com/office/powerpoint/2010/main" xmlns="" val="3114952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xmlns="" val="99177916"/>
              </p:ext>
            </p:extLst>
          </p:nvPr>
        </p:nvGraphicFramePr>
        <p:xfrm>
          <a:off x="250825" y="1224770"/>
          <a:ext cx="8642352" cy="5394960"/>
        </p:xfrm>
        <a:graphic>
          <a:graphicData uri="http://schemas.openxmlformats.org/drawingml/2006/table">
            <a:tbl>
              <a:tblPr firstRow="1" bandRow="1">
                <a:tableStyleId>{5C22544A-7EE6-4342-B048-85BDC9FD1C3A}</a:tableStyleId>
              </a:tblPr>
              <a:tblGrid>
                <a:gridCol w="2160588"/>
                <a:gridCol w="2160588"/>
                <a:gridCol w="2160588"/>
                <a:gridCol w="2160588"/>
              </a:tblGrid>
              <a:tr h="1419051">
                <a:tc>
                  <a:txBody>
                    <a:bodyPr/>
                    <a:lstStyle/>
                    <a:p>
                      <a:r>
                        <a:rPr lang="ro-MO" sz="1800" b="1" kern="1200" dirty="0" smtClean="0">
                          <a:solidFill>
                            <a:schemeClr val="tx2">
                              <a:lumMod val="50000"/>
                            </a:schemeClr>
                          </a:solidFill>
                          <a:effectLst/>
                          <a:latin typeface="+mn-lt"/>
                          <a:ea typeface="+mn-ea"/>
                          <a:cs typeface="+mn-cs"/>
                        </a:rPr>
                        <a:t>Denumirea lucrărilor</a:t>
                      </a:r>
                      <a:endParaRPr lang="ru-RU" sz="1800" b="1" kern="1200" dirty="0" smtClean="0">
                        <a:solidFill>
                          <a:schemeClr val="tx2">
                            <a:lumMod val="50000"/>
                          </a:schemeClr>
                        </a:solidFill>
                        <a:effectLst/>
                        <a:latin typeface="+mn-lt"/>
                        <a:ea typeface="+mn-ea"/>
                        <a:cs typeface="+mn-cs"/>
                      </a:endParaRPr>
                    </a:p>
                    <a:p>
                      <a:r>
                        <a:rPr lang="ro-MO" sz="1800" b="1" kern="1200" dirty="0" smtClean="0">
                          <a:solidFill>
                            <a:schemeClr val="tx2">
                              <a:lumMod val="50000"/>
                            </a:schemeClr>
                          </a:solidFill>
                          <a:effectLst/>
                          <a:latin typeface="+mn-lt"/>
                          <a:ea typeface="+mn-ea"/>
                          <a:cs typeface="+mn-cs"/>
                        </a:rPr>
                        <a:t>Executantul </a:t>
                      </a:r>
                      <a:endParaRPr lang="ru-RU" dirty="0">
                        <a:solidFill>
                          <a:schemeClr val="tx2">
                            <a:lumMod val="50000"/>
                          </a:schemeClr>
                        </a:solidFill>
                      </a:endParaRPr>
                    </a:p>
                  </a:txBody>
                  <a:tcPr/>
                </a:tc>
                <a:tc>
                  <a:txBody>
                    <a:bodyPr/>
                    <a:lstStyle/>
                    <a:p>
                      <a:r>
                        <a:rPr lang="ro-MO" sz="1800" b="1" kern="1200" dirty="0" smtClean="0">
                          <a:solidFill>
                            <a:schemeClr val="tx2">
                              <a:lumMod val="50000"/>
                            </a:schemeClr>
                          </a:solidFill>
                          <a:effectLst/>
                          <a:latin typeface="+mn-lt"/>
                          <a:ea typeface="+mn-ea"/>
                          <a:cs typeface="+mn-cs"/>
                        </a:rPr>
                        <a:t>Locul implementării </a:t>
                      </a:r>
                      <a:endParaRPr lang="ru-RU" dirty="0">
                        <a:solidFill>
                          <a:schemeClr val="tx2">
                            <a:lumMod val="50000"/>
                          </a:schemeClr>
                        </a:solidFill>
                      </a:endParaRPr>
                    </a:p>
                  </a:txBody>
                  <a:tcPr/>
                </a:tc>
                <a:tc>
                  <a:txBody>
                    <a:bodyPr/>
                    <a:lstStyle/>
                    <a:p>
                      <a:r>
                        <a:rPr lang="ro-MO" sz="1800" b="1" kern="1200" dirty="0" smtClean="0">
                          <a:solidFill>
                            <a:schemeClr val="tx2">
                              <a:lumMod val="50000"/>
                            </a:schemeClr>
                          </a:solidFill>
                          <a:effectLst/>
                          <a:latin typeface="+mn-lt"/>
                          <a:ea typeface="+mn-ea"/>
                          <a:cs typeface="+mn-cs"/>
                        </a:rPr>
                        <a:t>Volumul implementării, efectul economic (social) preconizat sau real</a:t>
                      </a:r>
                      <a:endParaRPr lang="ru-RU" dirty="0">
                        <a:solidFill>
                          <a:schemeClr val="tx2">
                            <a:lumMod val="50000"/>
                          </a:schemeClr>
                        </a:solidFill>
                      </a:endParaRPr>
                    </a:p>
                  </a:txBody>
                  <a:tcPr/>
                </a:tc>
                <a:tc>
                  <a:txBody>
                    <a:bodyPr/>
                    <a:lstStyle/>
                    <a:p>
                      <a:r>
                        <a:rPr lang="ro-MO" sz="1800" b="1" kern="1200" dirty="0" smtClean="0">
                          <a:solidFill>
                            <a:schemeClr val="tx2">
                              <a:lumMod val="50000"/>
                            </a:schemeClr>
                          </a:solidFill>
                          <a:effectLst/>
                          <a:latin typeface="+mn-lt"/>
                          <a:ea typeface="+mn-ea"/>
                          <a:cs typeface="+mn-cs"/>
                        </a:rPr>
                        <a:t>Prin ce act/document se confirmă faptul implementării </a:t>
                      </a:r>
                      <a:endParaRPr lang="ru-RU" dirty="0">
                        <a:solidFill>
                          <a:schemeClr val="tx2">
                            <a:lumMod val="50000"/>
                          </a:schemeClr>
                        </a:solidFill>
                      </a:endParaRPr>
                    </a:p>
                  </a:txBody>
                  <a:tcPr/>
                </a:tc>
              </a:tr>
              <a:tr h="1075581">
                <a:tc>
                  <a:txBody>
                    <a:bodyPr/>
                    <a:lstStyle/>
                    <a:p>
                      <a:r>
                        <a:rPr lang="ro-RO" sz="1800" kern="1200" dirty="0" smtClean="0">
                          <a:solidFill>
                            <a:schemeClr val="dk1"/>
                          </a:solidFill>
                          <a:effectLst/>
                          <a:latin typeface="+mn-lt"/>
                          <a:ea typeface="+mn-ea"/>
                          <a:cs typeface="+mn-cs"/>
                        </a:rPr>
                        <a:t>Eugenia-Maria Pașca, dr., prof. univ.</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o-RO" sz="1800" kern="1200" dirty="0" smtClean="0">
                          <a:solidFill>
                            <a:schemeClr val="dk1"/>
                          </a:solidFill>
                          <a:effectLst/>
                          <a:latin typeface="+mn-lt"/>
                          <a:ea typeface="+mn-ea"/>
                          <a:cs typeface="+mn-cs"/>
                        </a:rPr>
                        <a:t>Cursuri pentru mentori și metodiști </a:t>
                      </a:r>
                      <a:r>
                        <a:rPr lang="ro-RO" sz="1800" i="1" kern="1200" dirty="0" smtClean="0">
                          <a:solidFill>
                            <a:schemeClr val="dk1"/>
                          </a:solidFill>
                          <a:effectLst/>
                          <a:latin typeface="+mn-lt"/>
                          <a:ea typeface="+mn-ea"/>
                          <a:cs typeface="+mn-cs"/>
                        </a:rPr>
                        <a:t>Strategii didactice de inovare in educație, Management educațional,</a:t>
                      </a:r>
                      <a:r>
                        <a:rPr lang="ro-RO" sz="1800" kern="1200" dirty="0" smtClean="0">
                          <a:solidFill>
                            <a:schemeClr val="dk1"/>
                          </a:solidFill>
                          <a:effectLst/>
                          <a:latin typeface="+mn-lt"/>
                          <a:ea typeface="+mn-ea"/>
                          <a:cs typeface="+mn-cs"/>
                        </a:rPr>
                        <a:t> în lunile iunie-septembrie 2017, în cadrul </a:t>
                      </a:r>
                      <a:r>
                        <a:rPr lang="ro-RO" sz="1800" i="1" kern="1200" dirty="0" smtClean="0">
                          <a:solidFill>
                            <a:schemeClr val="dk1"/>
                          </a:solidFill>
                          <a:effectLst/>
                          <a:latin typeface="+mn-lt"/>
                          <a:ea typeface="+mn-ea"/>
                          <a:cs typeface="+mn-cs"/>
                        </a:rPr>
                        <a:t>Departamentului pentru Pregătirea Personalului Didactic, Iași, România</a:t>
                      </a:r>
                      <a:endParaRPr lang="ru-RU" sz="1800" kern="1200" dirty="0" smtClean="0">
                        <a:solidFill>
                          <a:schemeClr val="dk1"/>
                        </a:solidFill>
                        <a:effectLst/>
                        <a:latin typeface="+mn-lt"/>
                        <a:ea typeface="+mn-ea"/>
                        <a:cs typeface="+mn-cs"/>
                      </a:endParaRPr>
                    </a:p>
                    <a:p>
                      <a:endParaRPr lang="ru-RU" dirty="0"/>
                    </a:p>
                  </a:txBody>
                  <a:tcPr/>
                </a:tc>
                <a:tc>
                  <a:txBody>
                    <a:bodyPr/>
                    <a:lstStyle/>
                    <a:p>
                      <a:r>
                        <a:rPr lang="ro-MO" sz="1800" kern="1200" dirty="0" smtClean="0">
                          <a:solidFill>
                            <a:schemeClr val="dk1"/>
                          </a:solidFill>
                          <a:effectLst/>
                          <a:latin typeface="+mn-lt"/>
                          <a:ea typeface="+mn-ea"/>
                          <a:cs typeface="+mn-cs"/>
                        </a:rPr>
                        <a:t>Implementarea modelelor praxiologice de funcţionare a acţiunii artistice în activitatea profesorului şi a elevului</a:t>
                      </a:r>
                      <a:endParaRPr lang="ru-RU" dirty="0"/>
                    </a:p>
                  </a:txBody>
                  <a:tcPr/>
                </a:tc>
                <a:tc>
                  <a:txBody>
                    <a:bodyPr/>
                    <a:lstStyle/>
                    <a:p>
                      <a:r>
                        <a:rPr lang="ro-RO" sz="1800" kern="1200" dirty="0" smtClean="0">
                          <a:solidFill>
                            <a:schemeClr val="dk1"/>
                          </a:solidFill>
                          <a:effectLst/>
                          <a:latin typeface="+mn-lt"/>
                          <a:ea typeface="+mn-ea"/>
                          <a:cs typeface="+mn-cs"/>
                        </a:rPr>
                        <a:t>Contract nr. 456  din 12 iunie 2017</a:t>
                      </a:r>
                      <a:endParaRPr lang="ru-RU" dirty="0"/>
                    </a:p>
                  </a:txBody>
                  <a:tcPr/>
                </a:tc>
              </a:tr>
            </a:tbl>
          </a:graphicData>
        </a:graphic>
      </p:graphicFrame>
      <p:sp>
        <p:nvSpPr>
          <p:cNvPr id="3" name="Заголовок 2"/>
          <p:cNvSpPr>
            <a:spLocks noGrp="1"/>
          </p:cNvSpPr>
          <p:nvPr>
            <p:ph type="title"/>
          </p:nvPr>
        </p:nvSpPr>
        <p:spPr>
          <a:xfrm>
            <a:off x="457200" y="338328"/>
            <a:ext cx="8229600" cy="642400"/>
          </a:xfrm>
        </p:spPr>
        <p:txBody>
          <a:bodyPr>
            <a:noAutofit/>
          </a:bodyPr>
          <a:lstStyle/>
          <a:p>
            <a:r>
              <a:rPr lang="ro-MO" sz="2400" b="1" dirty="0"/>
              <a:t> DATE</a:t>
            </a:r>
            <a:r>
              <a:rPr lang="ru-RU" sz="2400" b="1" dirty="0"/>
              <a:t/>
            </a:r>
            <a:br>
              <a:rPr lang="ru-RU" sz="2400" b="1" dirty="0"/>
            </a:br>
            <a:r>
              <a:rPr lang="ro-MO" sz="2400" b="1" dirty="0"/>
              <a:t>despre implementarea rezultatelor ştiinţifice în anul 2017</a:t>
            </a:r>
            <a:endParaRPr lang="ru-RU" sz="2400" b="1" dirty="0"/>
          </a:p>
        </p:txBody>
      </p:sp>
    </p:spTree>
    <p:extLst>
      <p:ext uri="{BB962C8B-B14F-4D97-AF65-F5344CB8AC3E}">
        <p14:creationId xmlns:p14="http://schemas.microsoft.com/office/powerpoint/2010/main" xmlns="" val="1670017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xmlns="" val="876431148"/>
              </p:ext>
            </p:extLst>
          </p:nvPr>
        </p:nvGraphicFramePr>
        <p:xfrm>
          <a:off x="250825" y="1268761"/>
          <a:ext cx="8642352" cy="5226914"/>
        </p:xfrm>
        <a:graphic>
          <a:graphicData uri="http://schemas.openxmlformats.org/drawingml/2006/table">
            <a:tbl>
              <a:tblPr firstRow="1" bandRow="1">
                <a:tableStyleId>{5C22544A-7EE6-4342-B048-85BDC9FD1C3A}</a:tableStyleId>
              </a:tblPr>
              <a:tblGrid>
                <a:gridCol w="2160588"/>
                <a:gridCol w="2160588"/>
                <a:gridCol w="2160588"/>
                <a:gridCol w="2160588"/>
              </a:tblGrid>
              <a:tr h="1440159">
                <a:tc>
                  <a:txBody>
                    <a:bodyPr/>
                    <a:lstStyle/>
                    <a:p>
                      <a:r>
                        <a:rPr lang="ro-MO" sz="1800" b="1" kern="1200" dirty="0" smtClean="0">
                          <a:solidFill>
                            <a:schemeClr val="tx2">
                              <a:lumMod val="50000"/>
                            </a:schemeClr>
                          </a:solidFill>
                          <a:effectLst/>
                          <a:latin typeface="+mn-lt"/>
                          <a:ea typeface="+mn-ea"/>
                          <a:cs typeface="+mn-cs"/>
                        </a:rPr>
                        <a:t>Denumirea lucrărilor</a:t>
                      </a:r>
                      <a:endParaRPr lang="ru-RU" sz="1800" b="1" kern="1200" dirty="0" smtClean="0">
                        <a:solidFill>
                          <a:schemeClr val="tx2">
                            <a:lumMod val="50000"/>
                          </a:schemeClr>
                        </a:solidFill>
                        <a:effectLst/>
                        <a:latin typeface="+mn-lt"/>
                        <a:ea typeface="+mn-ea"/>
                        <a:cs typeface="+mn-cs"/>
                      </a:endParaRPr>
                    </a:p>
                    <a:p>
                      <a:r>
                        <a:rPr lang="ro-MO" sz="1800" b="1" kern="1200" dirty="0" smtClean="0">
                          <a:solidFill>
                            <a:schemeClr val="tx2">
                              <a:lumMod val="50000"/>
                            </a:schemeClr>
                          </a:solidFill>
                          <a:effectLst/>
                          <a:latin typeface="+mn-lt"/>
                          <a:ea typeface="+mn-ea"/>
                          <a:cs typeface="+mn-cs"/>
                        </a:rPr>
                        <a:t>Executantul </a:t>
                      </a:r>
                      <a:endParaRPr lang="ru-RU" dirty="0" smtClean="0">
                        <a:solidFill>
                          <a:schemeClr val="tx2">
                            <a:lumMod val="50000"/>
                          </a:schemeClr>
                        </a:solidFill>
                      </a:endParaRPr>
                    </a:p>
                    <a:p>
                      <a:endParaRPr lang="ru-RU" dirty="0">
                        <a:solidFill>
                          <a:schemeClr val="tx2">
                            <a:lumMod val="50000"/>
                          </a:schemeClr>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o-MO" sz="1800" b="1" kern="1200" dirty="0" smtClean="0">
                          <a:solidFill>
                            <a:schemeClr val="tx2">
                              <a:lumMod val="50000"/>
                            </a:schemeClr>
                          </a:solidFill>
                          <a:effectLst/>
                          <a:latin typeface="+mn-lt"/>
                          <a:ea typeface="+mn-ea"/>
                          <a:cs typeface="+mn-cs"/>
                        </a:rPr>
                        <a:t>Locul implementării </a:t>
                      </a:r>
                      <a:endParaRPr lang="ru-RU" dirty="0" smtClean="0">
                        <a:solidFill>
                          <a:schemeClr val="tx2">
                            <a:lumMod val="50000"/>
                          </a:schemeClr>
                        </a:solidFill>
                      </a:endParaRPr>
                    </a:p>
                    <a:p>
                      <a:endParaRPr lang="ru-RU" dirty="0">
                        <a:solidFill>
                          <a:schemeClr val="tx2">
                            <a:lumMod val="50000"/>
                          </a:schemeClr>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o-MO" sz="1800" b="1" kern="1200" dirty="0" smtClean="0">
                          <a:solidFill>
                            <a:schemeClr val="tx2">
                              <a:lumMod val="50000"/>
                            </a:schemeClr>
                          </a:solidFill>
                          <a:effectLst/>
                          <a:latin typeface="+mn-lt"/>
                          <a:ea typeface="+mn-ea"/>
                          <a:cs typeface="+mn-cs"/>
                        </a:rPr>
                        <a:t>Volumul implementării, efectul economic (social) preconizat sau real</a:t>
                      </a:r>
                      <a:endParaRPr lang="ru-RU" dirty="0" smtClean="0">
                        <a:solidFill>
                          <a:schemeClr val="tx2">
                            <a:lumMod val="50000"/>
                          </a:schemeClr>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o-MO" sz="1800" b="1" kern="1200" dirty="0" smtClean="0">
                          <a:solidFill>
                            <a:schemeClr val="tx2">
                              <a:lumMod val="50000"/>
                            </a:schemeClr>
                          </a:solidFill>
                          <a:effectLst/>
                          <a:latin typeface="+mn-lt"/>
                          <a:ea typeface="+mn-ea"/>
                          <a:cs typeface="+mn-cs"/>
                        </a:rPr>
                        <a:t>Prin ce act/document se confirmă faptul implementării </a:t>
                      </a:r>
                      <a:endParaRPr lang="ru-RU" dirty="0" smtClean="0">
                        <a:solidFill>
                          <a:schemeClr val="tx2">
                            <a:lumMod val="50000"/>
                          </a:schemeClr>
                        </a:solidFill>
                      </a:endParaRPr>
                    </a:p>
                    <a:p>
                      <a:endParaRPr lang="ru-RU" dirty="0">
                        <a:solidFill>
                          <a:schemeClr val="tx2">
                            <a:lumMod val="50000"/>
                          </a:schemeClr>
                        </a:solidFill>
                      </a:endParaRPr>
                    </a:p>
                  </a:txBody>
                  <a:tcPr/>
                </a:tc>
              </a:tr>
              <a:tr h="1752194">
                <a:tc>
                  <a:txBody>
                    <a:bodyPr/>
                    <a:lstStyle/>
                    <a:p>
                      <a:r>
                        <a:rPr lang="ro-RO" sz="1800" kern="1200" dirty="0" smtClean="0">
                          <a:solidFill>
                            <a:schemeClr val="dk1"/>
                          </a:solidFill>
                          <a:effectLst/>
                          <a:latin typeface="+mn-lt"/>
                          <a:ea typeface="+mn-ea"/>
                          <a:cs typeface="+mn-cs"/>
                        </a:rPr>
                        <a:t>Eugenia-Maria Pașca, dr., prof. univ. </a:t>
                      </a:r>
                      <a:endParaRPr lang="ru-RU" dirty="0"/>
                    </a:p>
                  </a:txBody>
                  <a:tcPr/>
                </a:tc>
                <a:tc>
                  <a:txBody>
                    <a:bodyPr/>
                    <a:lstStyle/>
                    <a:p>
                      <a:pPr algn="just">
                        <a:spcAft>
                          <a:spcPts val="0"/>
                        </a:spcAft>
                      </a:pPr>
                      <a:r>
                        <a:rPr lang="it-IT" sz="1800" dirty="0">
                          <a:effectLst/>
                          <a:latin typeface="+mj-lt"/>
                          <a:ea typeface="Times New Roman"/>
                        </a:rPr>
                        <a:t>Universitatea Națională de Arte „George Enescu” din Iași în parteneriat cu Info Educația Iași</a:t>
                      </a:r>
                      <a:endParaRPr lang="ru-RU" sz="1800" dirty="0">
                        <a:effectLst/>
                        <a:latin typeface="+mj-lt"/>
                        <a:ea typeface="Times New Roman"/>
                      </a:endParaRPr>
                    </a:p>
                    <a:p>
                      <a:pPr algn="just">
                        <a:spcAft>
                          <a:spcPts val="0"/>
                        </a:spcAft>
                      </a:pPr>
                      <a:r>
                        <a:rPr lang="it-IT" sz="1800" dirty="0">
                          <a:effectLst/>
                          <a:latin typeface="+mj-lt"/>
                          <a:ea typeface="Times New Roman"/>
                        </a:rPr>
                        <a:t> </a:t>
                      </a:r>
                      <a:endParaRPr lang="ru-RU" sz="1800" dirty="0">
                        <a:effectLst/>
                        <a:latin typeface="+mj-lt"/>
                        <a:ea typeface="Times New Roman"/>
                      </a:endParaRPr>
                    </a:p>
                  </a:txBody>
                  <a:tcPr marL="45085" marR="45085"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800" kern="1200" dirty="0" smtClean="0">
                          <a:solidFill>
                            <a:schemeClr val="dk1"/>
                          </a:solidFill>
                          <a:effectLst/>
                          <a:latin typeface="+mn-lt"/>
                          <a:ea typeface="+mn-ea"/>
                          <a:cs typeface="+mn-cs"/>
                        </a:rPr>
                        <a:t>Inițierea proiectului</a:t>
                      </a:r>
                      <a:r>
                        <a:rPr lang="it-IT" sz="1800" b="1" kern="1200" dirty="0" smtClean="0">
                          <a:solidFill>
                            <a:schemeClr val="dk1"/>
                          </a:solidFill>
                          <a:effectLst/>
                          <a:latin typeface="+mn-lt"/>
                          <a:ea typeface="+mn-ea"/>
                          <a:cs typeface="+mn-cs"/>
                        </a:rPr>
                        <a:t> </a:t>
                      </a:r>
                      <a:r>
                        <a:rPr lang="it-IT" sz="1800" i="1" kern="1200" dirty="0" smtClean="0">
                          <a:solidFill>
                            <a:schemeClr val="dk1"/>
                          </a:solidFill>
                          <a:effectLst/>
                          <a:latin typeface="+mn-lt"/>
                          <a:ea typeface="+mn-ea"/>
                          <a:cs typeface="+mn-cs"/>
                        </a:rPr>
                        <a:t>Dezvoltarea competenţelor didactice şi manageriale pentru educaţia artistică</a:t>
                      </a:r>
                      <a:endParaRPr lang="ru-RU" sz="1800" kern="1200" dirty="0" smtClean="0">
                        <a:solidFill>
                          <a:schemeClr val="dk1"/>
                        </a:solidFill>
                        <a:effectLst/>
                        <a:latin typeface="+mn-lt"/>
                        <a:ea typeface="+mn-ea"/>
                        <a:cs typeface="+mn-cs"/>
                      </a:endParaRPr>
                    </a:p>
                    <a:p>
                      <a:endParaRPr lang="ru-RU" dirty="0">
                        <a:latin typeface="+mj-lt"/>
                      </a:endParaRPr>
                    </a:p>
                  </a:txBody>
                  <a:tcPr/>
                </a:tc>
                <a:tc>
                  <a:txBody>
                    <a:bodyPr/>
                    <a:lstStyle/>
                    <a:p>
                      <a:r>
                        <a:rPr lang="it-IT" sz="1800" kern="1200" dirty="0" smtClean="0">
                          <a:solidFill>
                            <a:schemeClr val="dk1"/>
                          </a:solidFill>
                          <a:effectLst/>
                          <a:latin typeface="+mn-lt"/>
                          <a:ea typeface="+mn-ea"/>
                          <a:cs typeface="+mn-cs"/>
                        </a:rPr>
                        <a:t>Contract nr. 136 din 24 iunie 2017</a:t>
                      </a:r>
                      <a:endParaRPr lang="ru-RU" dirty="0">
                        <a:latin typeface="+mj-lt"/>
                      </a:endParaRPr>
                    </a:p>
                  </a:txBody>
                  <a:tcPr/>
                </a:tc>
              </a:tr>
              <a:tr h="1752194">
                <a:tc>
                  <a:txBody>
                    <a:bodyPr/>
                    <a:lstStyle/>
                    <a:p>
                      <a:r>
                        <a:rPr lang="ro-RO" sz="1800" kern="1200" dirty="0" smtClean="0">
                          <a:solidFill>
                            <a:schemeClr val="dk1"/>
                          </a:solidFill>
                          <a:effectLst/>
                          <a:latin typeface="+mn-lt"/>
                          <a:ea typeface="+mn-ea"/>
                          <a:cs typeface="+mn-cs"/>
                        </a:rPr>
                        <a:t>Margarita Tetelea,</a:t>
                      </a:r>
                      <a:endParaRPr lang="ru-RU" sz="1800" kern="1200" dirty="0" smtClean="0">
                        <a:solidFill>
                          <a:schemeClr val="dk1"/>
                        </a:solidFill>
                        <a:effectLst/>
                        <a:latin typeface="+mn-lt"/>
                        <a:ea typeface="+mn-ea"/>
                        <a:cs typeface="+mn-cs"/>
                      </a:endParaRPr>
                    </a:p>
                    <a:p>
                      <a:r>
                        <a:rPr lang="ro-RO" sz="1800" kern="1200" dirty="0" smtClean="0">
                          <a:solidFill>
                            <a:schemeClr val="dk1"/>
                          </a:solidFill>
                          <a:effectLst/>
                          <a:latin typeface="+mn-lt"/>
                          <a:ea typeface="+mn-ea"/>
                          <a:cs typeface="+mn-cs"/>
                        </a:rPr>
                        <a:t>dr., conf. univ.</a:t>
                      </a:r>
                      <a:endParaRPr lang="ru-RU" dirty="0"/>
                    </a:p>
                  </a:txBody>
                  <a:tcPr/>
                </a:tc>
                <a:tc>
                  <a:txBody>
                    <a:bodyPr/>
                    <a:lstStyle/>
                    <a:p>
                      <a:r>
                        <a:rPr lang="it-IT" sz="1800" kern="1200" dirty="0" smtClean="0">
                          <a:solidFill>
                            <a:schemeClr val="dk1"/>
                          </a:solidFill>
                          <a:effectLst/>
                          <a:latin typeface="+mn-lt"/>
                          <a:ea typeface="+mn-ea"/>
                          <a:cs typeface="+mn-cs"/>
                        </a:rPr>
                        <a:t>Colegiul de Muzică din Soroca, septembrie 2017</a:t>
                      </a:r>
                      <a:endParaRPr lang="ru-RU" dirty="0"/>
                    </a:p>
                  </a:txBody>
                  <a:tcPr/>
                </a:tc>
                <a:tc>
                  <a:txBody>
                    <a:bodyPr/>
                    <a:lstStyle/>
                    <a:p>
                      <a:r>
                        <a:rPr lang="it-IT" sz="1800" kern="1200" dirty="0" smtClean="0">
                          <a:solidFill>
                            <a:schemeClr val="dk1"/>
                          </a:solidFill>
                          <a:effectLst/>
                          <a:latin typeface="+mn-lt"/>
                          <a:ea typeface="+mn-ea"/>
                          <a:cs typeface="+mn-cs"/>
                        </a:rPr>
                        <a:t>Seminar în problematica conținuturilor curriculare pentru învățământul artistic</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800" kern="1200" dirty="0" smtClean="0">
                          <a:solidFill>
                            <a:schemeClr val="dk1"/>
                          </a:solidFill>
                          <a:effectLst/>
                          <a:latin typeface="+mn-lt"/>
                          <a:ea typeface="+mn-ea"/>
                          <a:cs typeface="+mn-cs"/>
                        </a:rPr>
                        <a:t>Certificat de formator național</a:t>
                      </a:r>
                      <a:endParaRPr lang="ru-RU" sz="1800" kern="1200" dirty="0" smtClean="0">
                        <a:solidFill>
                          <a:schemeClr val="dk1"/>
                        </a:solidFill>
                        <a:effectLst/>
                        <a:latin typeface="+mn-lt"/>
                        <a:ea typeface="+mn-ea"/>
                        <a:cs typeface="+mn-cs"/>
                      </a:endParaRPr>
                    </a:p>
                    <a:p>
                      <a:endParaRPr lang="ru-RU" dirty="0"/>
                    </a:p>
                  </a:txBody>
                  <a:tcPr/>
                </a:tc>
              </a:tr>
            </a:tbl>
          </a:graphicData>
        </a:graphic>
      </p:graphicFrame>
      <p:sp>
        <p:nvSpPr>
          <p:cNvPr id="3" name="Заголовок 2"/>
          <p:cNvSpPr>
            <a:spLocks noGrp="1"/>
          </p:cNvSpPr>
          <p:nvPr>
            <p:ph type="title"/>
          </p:nvPr>
        </p:nvSpPr>
        <p:spPr>
          <a:xfrm>
            <a:off x="457200" y="260648"/>
            <a:ext cx="8229600" cy="792088"/>
          </a:xfrm>
        </p:spPr>
        <p:txBody>
          <a:bodyPr>
            <a:normAutofit fontScale="90000"/>
          </a:bodyPr>
          <a:lstStyle/>
          <a:p>
            <a:r>
              <a:rPr lang="ro-MO" b="1" dirty="0"/>
              <a:t> </a:t>
            </a:r>
            <a:r>
              <a:rPr lang="ro-MO" sz="2700" b="1" dirty="0"/>
              <a:t>DATE</a:t>
            </a:r>
            <a:r>
              <a:rPr lang="ru-RU" sz="2700" b="1" dirty="0"/>
              <a:t/>
            </a:r>
            <a:br>
              <a:rPr lang="ru-RU" sz="2700" b="1" dirty="0"/>
            </a:br>
            <a:r>
              <a:rPr lang="ro-MO" sz="2700" b="1" dirty="0"/>
              <a:t>despre implementarea rezultatelor ştiinţifice în anul 2017</a:t>
            </a:r>
            <a:endParaRPr lang="ru-RU" sz="2700" dirty="0"/>
          </a:p>
        </p:txBody>
      </p:sp>
    </p:spTree>
    <p:extLst>
      <p:ext uri="{BB962C8B-B14F-4D97-AF65-F5344CB8AC3E}">
        <p14:creationId xmlns:p14="http://schemas.microsoft.com/office/powerpoint/2010/main" xmlns="" val="543404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96752"/>
            <a:ext cx="8280920" cy="5328592"/>
          </a:xfrm>
        </p:spPr>
        <p:txBody>
          <a:bodyPr>
            <a:normAutofit/>
          </a:bodyPr>
          <a:lstStyle/>
          <a:p>
            <a:pPr algn="just"/>
            <a:r>
              <a:rPr lang="ro-RO" sz="2400" dirty="0" smtClean="0">
                <a:solidFill>
                  <a:schemeClr val="tx2">
                    <a:lumMod val="50000"/>
                  </a:schemeClr>
                </a:solidFill>
              </a:rPr>
              <a:t>	</a:t>
            </a:r>
            <a:endParaRPr lang="ru-RU" sz="2400" dirty="0">
              <a:solidFill>
                <a:schemeClr val="tx2">
                  <a:lumMod val="50000"/>
                </a:schemeClr>
              </a:solidFill>
            </a:endParaRPr>
          </a:p>
        </p:txBody>
      </p:sp>
      <p:sp>
        <p:nvSpPr>
          <p:cNvPr id="3" name="Текст 2"/>
          <p:cNvSpPr>
            <a:spLocks noGrp="1"/>
          </p:cNvSpPr>
          <p:nvPr>
            <p:ph type="body" idx="1"/>
          </p:nvPr>
        </p:nvSpPr>
        <p:spPr>
          <a:xfrm>
            <a:off x="1367365" y="260649"/>
            <a:ext cx="6417734" cy="792087"/>
          </a:xfrm>
        </p:spPr>
        <p:txBody>
          <a:bodyPr>
            <a:normAutofit/>
          </a:bodyPr>
          <a:lstStyle/>
          <a:p>
            <a:r>
              <a:rPr lang="ro-RO" sz="3200" b="1" dirty="0" smtClean="0"/>
              <a:t>PUBLICAȚII  ȘTIINȚIFICE</a:t>
            </a:r>
            <a:endParaRPr lang="ru-RU" sz="3200" b="1" dirty="0"/>
          </a:p>
        </p:txBody>
      </p:sp>
      <p:graphicFrame>
        <p:nvGraphicFramePr>
          <p:cNvPr id="4" name="Таблица 3"/>
          <p:cNvGraphicFramePr>
            <a:graphicFrameLocks noGrp="1"/>
          </p:cNvGraphicFramePr>
          <p:nvPr>
            <p:extLst>
              <p:ext uri="{D42A27DB-BD31-4B8C-83A1-F6EECF244321}">
                <p14:modId xmlns:p14="http://schemas.microsoft.com/office/powerpoint/2010/main" xmlns="" val="66660260"/>
              </p:ext>
            </p:extLst>
          </p:nvPr>
        </p:nvGraphicFramePr>
        <p:xfrm>
          <a:off x="395536" y="1196751"/>
          <a:ext cx="8352928" cy="5086490"/>
        </p:xfrm>
        <a:graphic>
          <a:graphicData uri="http://schemas.openxmlformats.org/drawingml/2006/table">
            <a:tbl>
              <a:tblPr firstRow="1" bandRow="1">
                <a:tableStyleId>{5C22544A-7EE6-4342-B048-85BDC9FD1C3A}</a:tableStyleId>
              </a:tblPr>
              <a:tblGrid>
                <a:gridCol w="6512061"/>
                <a:gridCol w="1840867"/>
              </a:tblGrid>
              <a:tr h="648073">
                <a:tc>
                  <a:txBody>
                    <a:bodyPr/>
                    <a:lstStyle/>
                    <a:p>
                      <a:pPr algn="ctr"/>
                      <a:r>
                        <a:rPr lang="ro-RO" sz="2400" dirty="0" smtClean="0">
                          <a:solidFill>
                            <a:schemeClr val="tx2">
                              <a:lumMod val="50000"/>
                            </a:schemeClr>
                          </a:solidFill>
                        </a:rPr>
                        <a:t>Genul  lucării</a:t>
                      </a:r>
                      <a:endParaRPr lang="ru-RU" sz="2400" dirty="0">
                        <a:solidFill>
                          <a:schemeClr val="tx2">
                            <a:lumMod val="50000"/>
                          </a:schemeClr>
                        </a:solidFill>
                      </a:endParaRPr>
                    </a:p>
                  </a:txBody>
                  <a:tcPr/>
                </a:tc>
                <a:tc>
                  <a:txBody>
                    <a:bodyPr/>
                    <a:lstStyle/>
                    <a:p>
                      <a:r>
                        <a:rPr lang="ro-RO" sz="2400" dirty="0" smtClean="0">
                          <a:solidFill>
                            <a:schemeClr val="tx2">
                              <a:lumMod val="50000"/>
                            </a:schemeClr>
                          </a:solidFill>
                        </a:rPr>
                        <a:t>Cantitate</a:t>
                      </a:r>
                      <a:endParaRPr lang="ru-RU" sz="2400" dirty="0">
                        <a:solidFill>
                          <a:schemeClr val="tx2">
                            <a:lumMod val="50000"/>
                          </a:schemeClr>
                        </a:solidFill>
                      </a:endParaRPr>
                    </a:p>
                  </a:txBody>
                  <a:tcPr/>
                </a:tc>
              </a:tr>
              <a:tr h="792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o-RO" sz="2000" b="1" dirty="0" smtClean="0">
                          <a:solidFill>
                            <a:schemeClr val="tx2">
                              <a:lumMod val="50000"/>
                            </a:schemeClr>
                          </a:solidFill>
                        </a:rPr>
                        <a:t>Articole din reviste cu factor de impact</a:t>
                      </a:r>
                      <a:endParaRPr lang="ru-RU" sz="2000" dirty="0" smtClean="0">
                        <a:solidFill>
                          <a:schemeClr val="tx2">
                            <a:lumMod val="50000"/>
                          </a:schemeClr>
                        </a:solidFill>
                      </a:endParaRPr>
                    </a:p>
                    <a:p>
                      <a:endParaRPr lang="ru-RU" sz="2000" dirty="0"/>
                    </a:p>
                  </a:txBody>
                  <a:tcPr/>
                </a:tc>
                <a:tc>
                  <a:txBody>
                    <a:bodyPr/>
                    <a:lstStyle/>
                    <a:p>
                      <a:pPr algn="ctr"/>
                      <a:r>
                        <a:rPr lang="ro-RO" sz="2400" dirty="0" smtClean="0"/>
                        <a:t>2</a:t>
                      </a:r>
                      <a:endParaRPr lang="ru-RU" sz="2400" dirty="0"/>
                    </a:p>
                  </a:txBody>
                  <a:tcPr/>
                </a:tc>
              </a:tr>
              <a:tr h="792088">
                <a:tc>
                  <a:txBody>
                    <a:bodyPr/>
                    <a:lstStyle/>
                    <a:p>
                      <a:pPr lvl="0"/>
                      <a:r>
                        <a:rPr lang="ro-RO" sz="2000" b="1" kern="1200" dirty="0" smtClean="0">
                          <a:solidFill>
                            <a:schemeClr val="dk1"/>
                          </a:solidFill>
                          <a:effectLst/>
                          <a:latin typeface="+mn-lt"/>
                          <a:ea typeface="+mn-ea"/>
                          <a:cs typeface="+mn-cs"/>
                        </a:rPr>
                        <a:t>Articole din reviste naţionale:</a:t>
                      </a:r>
                      <a:endParaRPr lang="ru-RU" sz="2000" kern="1200" dirty="0" smtClean="0">
                        <a:solidFill>
                          <a:schemeClr val="dk1"/>
                        </a:solidFill>
                        <a:effectLst/>
                        <a:latin typeface="+mn-lt"/>
                        <a:ea typeface="+mn-ea"/>
                        <a:cs typeface="+mn-cs"/>
                      </a:endParaRPr>
                    </a:p>
                    <a:p>
                      <a:pPr lvl="0"/>
                      <a:r>
                        <a:rPr lang="ro-RO" sz="2000" b="1" i="1" kern="1200" dirty="0" smtClean="0">
                          <a:solidFill>
                            <a:schemeClr val="dk1"/>
                          </a:solidFill>
                          <a:effectLst/>
                          <a:latin typeface="+mn-lt"/>
                          <a:ea typeface="+mn-ea"/>
                          <a:cs typeface="+mn-cs"/>
                        </a:rPr>
                        <a:t>Categoria C </a:t>
                      </a:r>
                      <a:endParaRPr lang="ru-RU" sz="2000" kern="1200" dirty="0" smtClean="0">
                        <a:solidFill>
                          <a:schemeClr val="dk1"/>
                        </a:solidFill>
                        <a:effectLst/>
                        <a:latin typeface="+mn-lt"/>
                        <a:ea typeface="+mn-ea"/>
                        <a:cs typeface="+mn-cs"/>
                      </a:endParaRPr>
                    </a:p>
                    <a:p>
                      <a:endParaRPr lang="ru-RU" sz="2000" dirty="0"/>
                    </a:p>
                  </a:txBody>
                  <a:tcPr/>
                </a:tc>
                <a:tc>
                  <a:txBody>
                    <a:bodyPr/>
                    <a:lstStyle/>
                    <a:p>
                      <a:pPr algn="ctr"/>
                      <a:r>
                        <a:rPr lang="ro-RO" sz="2400" dirty="0" smtClean="0"/>
                        <a:t>2</a:t>
                      </a:r>
                      <a:endParaRPr lang="ru-RU" sz="2400" dirty="0"/>
                    </a:p>
                  </a:txBody>
                  <a:tcPr/>
                </a:tc>
              </a:tr>
              <a:tr h="741784">
                <a:tc>
                  <a:txBody>
                    <a:bodyPr/>
                    <a:lstStyle/>
                    <a:p>
                      <a:r>
                        <a:rPr lang="ro-RO" sz="2000" b="1" kern="1200" dirty="0" smtClean="0">
                          <a:solidFill>
                            <a:schemeClr val="dk1"/>
                          </a:solidFill>
                          <a:effectLst/>
                          <a:latin typeface="+mn-lt"/>
                          <a:ea typeface="+mn-ea"/>
                          <a:cs typeface="+mn-cs"/>
                        </a:rPr>
                        <a:t>Articole în culegeri internaţionale</a:t>
                      </a:r>
                      <a:endParaRPr lang="ru-RU" sz="2000" dirty="0"/>
                    </a:p>
                  </a:txBody>
                  <a:tcPr/>
                </a:tc>
                <a:tc>
                  <a:txBody>
                    <a:bodyPr/>
                    <a:lstStyle/>
                    <a:p>
                      <a:pPr algn="ctr"/>
                      <a:r>
                        <a:rPr lang="ro-RO" sz="2400" dirty="0" smtClean="0"/>
                        <a:t>6</a:t>
                      </a:r>
                      <a:endParaRPr lang="ru-RU" sz="2400" dirty="0"/>
                    </a:p>
                  </a:txBody>
                  <a:tcPr/>
                </a:tc>
              </a:tr>
              <a:tr h="8928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o-RO" sz="2000" b="1" kern="1200" dirty="0" smtClean="0">
                          <a:solidFill>
                            <a:schemeClr val="dk1"/>
                          </a:solidFill>
                          <a:effectLst/>
                          <a:latin typeface="+mn-lt"/>
                          <a:ea typeface="+mn-ea"/>
                          <a:cs typeface="+mn-cs"/>
                        </a:rPr>
                        <a:t>Articole în culegeri internaţionale (în curs</a:t>
                      </a:r>
                      <a:r>
                        <a:rPr lang="ro-RO" sz="2000" b="1" kern="1200" baseline="0" dirty="0" smtClean="0">
                          <a:solidFill>
                            <a:schemeClr val="dk1"/>
                          </a:solidFill>
                          <a:effectLst/>
                          <a:latin typeface="+mn-lt"/>
                          <a:ea typeface="+mn-ea"/>
                          <a:cs typeface="+mn-cs"/>
                        </a:rPr>
                        <a:t> de apariție)</a:t>
                      </a:r>
                      <a:endParaRPr lang="ru-RU" sz="2000" dirty="0" smtClean="0"/>
                    </a:p>
                    <a:p>
                      <a:endParaRPr lang="ru-RU" sz="2000" dirty="0"/>
                    </a:p>
                  </a:txBody>
                  <a:tcPr/>
                </a:tc>
                <a:tc>
                  <a:txBody>
                    <a:bodyPr/>
                    <a:lstStyle/>
                    <a:p>
                      <a:pPr algn="ctr"/>
                      <a:r>
                        <a:rPr lang="ro-RO" sz="2400" dirty="0" smtClean="0"/>
                        <a:t>1</a:t>
                      </a:r>
                      <a:endParaRPr lang="ru-RU" sz="2400" dirty="0"/>
                    </a:p>
                  </a:txBody>
                  <a:tcPr/>
                </a:tc>
              </a:tr>
              <a:tr h="8928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o-RO" sz="2000" b="1" kern="1200" dirty="0" smtClean="0">
                          <a:solidFill>
                            <a:schemeClr val="dk1"/>
                          </a:solidFill>
                          <a:effectLst/>
                          <a:latin typeface="+mn-lt"/>
                          <a:ea typeface="+mn-ea"/>
                          <a:cs typeface="+mn-cs"/>
                        </a:rPr>
                        <a:t>Note de curs /suporturi de curs </a:t>
                      </a:r>
                      <a:r>
                        <a:rPr lang="ro-RO" sz="2000" kern="1200" dirty="0" smtClean="0">
                          <a:solidFill>
                            <a:schemeClr val="dk1"/>
                          </a:solidFill>
                          <a:effectLst/>
                          <a:latin typeface="+mn-lt"/>
                          <a:ea typeface="+mn-ea"/>
                          <a:cs typeface="+mn-cs"/>
                        </a:rPr>
                        <a:t>(aprobate de consiliul metodic, consiliul facultăţii)</a:t>
                      </a:r>
                      <a:endParaRPr lang="ru-RU" sz="2000" kern="1200" dirty="0" smtClean="0">
                        <a:solidFill>
                          <a:schemeClr val="dk1"/>
                        </a:solidFill>
                        <a:effectLst/>
                        <a:latin typeface="+mn-lt"/>
                        <a:ea typeface="+mn-ea"/>
                        <a:cs typeface="+mn-cs"/>
                      </a:endParaRPr>
                    </a:p>
                    <a:p>
                      <a:endParaRPr lang="ru-RU" sz="2000" dirty="0"/>
                    </a:p>
                  </a:txBody>
                  <a:tcPr/>
                </a:tc>
                <a:tc>
                  <a:txBody>
                    <a:bodyPr/>
                    <a:lstStyle/>
                    <a:p>
                      <a:pPr algn="ctr"/>
                      <a:r>
                        <a:rPr lang="ro-RO" sz="2400" dirty="0" smtClean="0"/>
                        <a:t>2</a:t>
                      </a:r>
                      <a:endParaRPr lang="ru-RU" sz="2400" dirty="0"/>
                    </a:p>
                  </a:txBody>
                  <a:tcPr/>
                </a:tc>
              </a:tr>
            </a:tbl>
          </a:graphicData>
        </a:graphic>
      </p:graphicFrame>
    </p:spTree>
    <p:extLst>
      <p:ext uri="{BB962C8B-B14F-4D97-AF65-F5344CB8AC3E}">
        <p14:creationId xmlns:p14="http://schemas.microsoft.com/office/powerpoint/2010/main" xmlns="" val="3419205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871</TotalTime>
  <Words>398</Words>
  <Application>Microsoft Office PowerPoint</Application>
  <PresentationFormat>Экран (4:3)</PresentationFormat>
  <Paragraphs>99</Paragraphs>
  <Slides>14</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Волна</vt:lpstr>
      <vt:lpstr>Universitatea de Stat „Alecu Russo” din Bălți, 2017</vt:lpstr>
      <vt:lpstr>Echipa de cercetare</vt:lpstr>
      <vt:lpstr>OBIECTIVELE  CERCETĂRII PENTRU ANUL 2017</vt:lpstr>
      <vt:lpstr>Слайд 4</vt:lpstr>
      <vt:lpstr>REZULTATELE  CERCETĂRILOR  ȘTIINȚIFICE</vt:lpstr>
      <vt:lpstr>Слайд 6</vt:lpstr>
      <vt:lpstr> DATE despre implementarea rezultatelor ştiinţifice în anul 2017</vt:lpstr>
      <vt:lpstr> DATE despre implementarea rezultatelor ştiinţifice în anul 2017</vt:lpstr>
      <vt:lpstr> </vt:lpstr>
      <vt:lpstr>   ORGANIZAREA manifestărilor ŞTIINŢIFICE </vt:lpstr>
      <vt:lpstr>    </vt:lpstr>
      <vt:lpstr>PARTICIPAREA LA MANIFESTĂRI ȘTIINȚIFICE INTERNAȚIONALE</vt:lpstr>
      <vt:lpstr>Слайд 13</vt:lpstr>
      <vt:lpstr>CONCLUZII ȘI PROPUNERI DE PERSPECTIVĂ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Universitatea de Stat „Alecu Russo” din Bălți 2015</dc:title>
  <dc:creator>Vlad</dc:creator>
  <cp:lastModifiedBy>user</cp:lastModifiedBy>
  <cp:revision>71</cp:revision>
  <dcterms:created xsi:type="dcterms:W3CDTF">2015-11-30T16:48:10Z</dcterms:created>
  <dcterms:modified xsi:type="dcterms:W3CDTF">2017-12-13T07:02:31Z</dcterms:modified>
</cp:coreProperties>
</file>