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handoutMasterIdLst>
    <p:handoutMasterId r:id="rId18"/>
  </p:handoutMasterIdLst>
  <p:sldIdLst>
    <p:sldId id="268" r:id="rId2"/>
    <p:sldId id="262" r:id="rId3"/>
    <p:sldId id="264" r:id="rId4"/>
    <p:sldId id="274" r:id="rId5"/>
    <p:sldId id="289" r:id="rId6"/>
    <p:sldId id="290" r:id="rId7"/>
    <p:sldId id="291" r:id="rId8"/>
    <p:sldId id="292" r:id="rId9"/>
    <p:sldId id="259" r:id="rId10"/>
    <p:sldId id="286" r:id="rId11"/>
    <p:sldId id="266" r:id="rId12"/>
    <p:sldId id="265" r:id="rId13"/>
    <p:sldId id="288" r:id="rId14"/>
    <p:sldId id="293" r:id="rId15"/>
    <p:sldId id="294" r:id="rId16"/>
    <p:sldId id="257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3" autoAdjust="0"/>
    <p:restoredTop sz="94660"/>
  </p:normalViewPr>
  <p:slideViewPr>
    <p:cSldViewPr>
      <p:cViewPr>
        <p:scale>
          <a:sx n="70" d="100"/>
          <a:sy n="70" d="100"/>
        </p:scale>
        <p:origin x="-1452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46636-D865-4AE4-BD84-3C01A5C56765}" type="datetimeFigureOut">
              <a:rPr lang="ru-RU" smtClean="0"/>
              <a:pPr/>
              <a:t>14.12.2017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1742D-DF59-4AF3-BFDC-65B6093A97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7313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A726C-D016-4CA5-B083-8468C3445955}" type="datetimeFigureOut">
              <a:rPr lang="en-US"/>
              <a:pPr>
                <a:defRPr/>
              </a:pPr>
              <a:t>12/14/2017</a:t>
            </a:fld>
            <a:endParaRPr lang="en-US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582ED-C6AE-4532-BC8E-70580E2142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B34B2-E2FF-4833-9176-842F63D98041}" type="datetimeFigureOut">
              <a:rPr lang="en-US"/>
              <a:pPr>
                <a:defRPr/>
              </a:pPr>
              <a:t>12/14/2017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A92AE-2C5F-4044-9A17-B9A86C9DEA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21053-9075-4B82-94D4-8A3CE3D32CC0}" type="datetimeFigureOut">
              <a:rPr lang="en-US"/>
              <a:pPr>
                <a:defRPr/>
              </a:pPr>
              <a:t>12/14/2017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9407F-DF7C-4BA4-8F83-6D765BDB7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17200-EE3F-44BC-B848-B8A57D1DC10A}" type="datetimeFigureOut">
              <a:rPr lang="en-US"/>
              <a:pPr>
                <a:defRPr/>
              </a:pPr>
              <a:t>12/14/2017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955FF-0EBE-4475-9DAF-09A871D938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CC563-0904-438B-8794-33F517D213BA}" type="datetimeFigureOut">
              <a:rPr lang="en-US"/>
              <a:pPr>
                <a:defRPr/>
              </a:pPr>
              <a:t>12/14/2017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DA9FB-9623-4FD6-A52D-D14AED1A82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247EF-5927-4FF3-80BA-EC835FF6FFB8}" type="datetimeFigureOut">
              <a:rPr lang="en-US"/>
              <a:pPr>
                <a:defRPr/>
              </a:pPr>
              <a:t>12/14/2017</a:t>
            </a:fld>
            <a:endParaRPr lang="en-US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1F100-39B7-4B09-8097-E977A5F32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0E315-9441-4C25-977B-1C2F407DD850}" type="datetimeFigureOut">
              <a:rPr lang="en-US"/>
              <a:pPr>
                <a:defRPr/>
              </a:pPr>
              <a:t>12/14/2017</a:t>
            </a:fld>
            <a:endParaRPr lang="en-US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502AE-6C83-4D18-8E07-2825EA5B78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2801E-1077-4525-BA1A-A41B0CA60AD5}" type="datetimeFigureOut">
              <a:rPr lang="en-US"/>
              <a:pPr>
                <a:defRPr/>
              </a:pPr>
              <a:t>12/14/2017</a:t>
            </a:fld>
            <a:endParaRPr lang="en-US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39F74-74FE-4E84-B146-112F38B9CE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C47B-7ECC-4CED-AA94-0777F1E25442}" type="datetimeFigureOut">
              <a:rPr lang="en-US"/>
              <a:pPr>
                <a:defRPr/>
              </a:pPr>
              <a:t>12/14/2017</a:t>
            </a:fld>
            <a:endParaRPr lang="en-US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46879-1131-4D00-A7EF-3E71F8E48A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34B93-E809-431A-BBCD-6A42C8ACCBD8}" type="datetimeFigureOut">
              <a:rPr lang="en-US"/>
              <a:pPr>
                <a:defRPr/>
              </a:pPr>
              <a:t>12/14/2017</a:t>
            </a:fld>
            <a:endParaRPr lang="en-US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3B0A7-53AF-47EA-9C57-D5F784199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A70F-938A-4B51-B4DA-5D4AA7D22041}" type="datetimeFigureOut">
              <a:rPr lang="en-US"/>
              <a:pPr>
                <a:defRPr/>
              </a:pPr>
              <a:t>12/14/2017</a:t>
            </a:fld>
            <a:endParaRPr lang="en-US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EF7DE-BA86-4328-B6CC-EB10A71892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C4D927-C6B0-483E-A1FA-53C3CDE402C0}" type="datetimeFigureOut">
              <a:rPr lang="en-US"/>
              <a:pPr>
                <a:defRPr/>
              </a:pPr>
              <a:t>12/14/2017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765B4D-916C-4B5A-B2B0-4C2032CEF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5" r:id="rId2"/>
    <p:sldLayoutId id="2147483817" r:id="rId3"/>
    <p:sldLayoutId id="2147483814" r:id="rId4"/>
    <p:sldLayoutId id="2147483813" r:id="rId5"/>
    <p:sldLayoutId id="2147483812" r:id="rId6"/>
    <p:sldLayoutId id="2147483811" r:id="rId7"/>
    <p:sldLayoutId id="2147483810" r:id="rId8"/>
    <p:sldLayoutId id="2147483818" r:id="rId9"/>
    <p:sldLayoutId id="2147483809" r:id="rId10"/>
    <p:sldLayoutId id="214748380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357188"/>
            <a:ext cx="8501063" cy="6286500"/>
          </a:xfrm>
        </p:spPr>
        <p:txBody>
          <a:bodyPr>
            <a:no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o-MO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ACADEMIA DE ŞTIINŢE A MOLDOVEI</a:t>
            </a:r>
            <a:endPara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o-MO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UNIVERSITATEA DE STAT „ALECU RUSSO” DIN BĂLŢI</a:t>
            </a: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o-MO" sz="2400" b="1" cap="al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o-MO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Raport</a:t>
            </a:r>
            <a:endParaRPr lang="en-US" sz="2400" b="1" cap="al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privind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</a:t>
            </a:r>
            <a:r>
              <a:rPr lang="ro-MO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ctivitatea</a:t>
            </a:r>
            <a:r>
              <a:rPr lang="ro-M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o-R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</a:t>
            </a:r>
            <a:r>
              <a:rPr lang="ro-MO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tiinţifică</a:t>
            </a:r>
            <a:r>
              <a:rPr lang="ro-M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o-R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</a:t>
            </a:r>
            <a:r>
              <a:rPr lang="ro-M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inovaţională în anul 201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M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o-R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OPTIMIZAREA PROCESULUI EDUCAŢIEI INCLUZIVE PRIN FORMAREA CONTINUĂ A CADRELOR DIDACTICE DIN CICLUL PREŞCOLAR ŞI PRIMAR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o-R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Cifrul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15.817.06.25A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o-M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o-M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Direcţia  strategică: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08.07: „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Patrimoniul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naţional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dezvoltarea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societății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algn="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Director de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proiect</a:t>
            </a:r>
            <a:r>
              <a:rPr lang="ro-R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o-R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algn="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conf. </a:t>
            </a:r>
            <a:r>
              <a:rPr lang="ro-R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univ., dr., Larisa </a:t>
            </a:r>
            <a:r>
              <a:rPr lang="ro-RO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Zorilo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358188" cy="571481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o-RO" sz="4000" b="1" dirty="0" smtClean="0">
                <a:latin typeface="+mn-lt"/>
              </a:rPr>
              <a:t>Manifestări ştiinţifice: Organizare </a:t>
            </a:r>
            <a:endParaRPr lang="ru-RU" sz="4000" b="1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76256" y="1700808"/>
            <a:ext cx="20517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dirty="0" smtClean="0">
                <a:latin typeface="Constantia" pitchFamily="18" charset="0"/>
              </a:rPr>
              <a:t>55 CDS din m. Bălți</a:t>
            </a:r>
          </a:p>
          <a:p>
            <a:pPr algn="ctr"/>
            <a:r>
              <a:rPr lang="ro-RO" sz="2800" b="1" dirty="0" smtClean="0">
                <a:latin typeface="Constantia" pitchFamily="18" charset="0"/>
              </a:rPr>
              <a:t>5 specialiști SAP</a:t>
            </a:r>
            <a:endParaRPr lang="ru-RU" sz="2800" b="1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857232"/>
            <a:ext cx="85011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Work-shop</a:t>
            </a:r>
            <a:r>
              <a:rPr lang="ro-RO" sz="2800" b="1" dirty="0" smtClean="0">
                <a:latin typeface="+mn-lt"/>
              </a:rPr>
              <a:t> </a:t>
            </a:r>
            <a:r>
              <a:rPr lang="en-US" sz="2800" b="1" dirty="0" smtClean="0">
                <a:latin typeface="+mn-lt"/>
              </a:rPr>
              <a:t>„</a:t>
            </a:r>
            <a:r>
              <a:rPr lang="en-US" sz="2800" b="1" dirty="0" err="1" smtClean="0">
                <a:latin typeface="+mn-lt"/>
              </a:rPr>
              <a:t>Dezvoltarea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școlii</a:t>
            </a:r>
            <a:r>
              <a:rPr lang="ro-RO" sz="2800" b="1" dirty="0" smtClean="0">
                <a:latin typeface="+mn-lt"/>
              </a:rPr>
              <a:t> incluzive</a:t>
            </a:r>
            <a:r>
              <a:rPr lang="ro-RO" sz="2800" b="1" i="1" dirty="0" smtClean="0">
                <a:latin typeface="+mn-lt"/>
              </a:rPr>
              <a:t>”</a:t>
            </a:r>
            <a:endParaRPr lang="ru-RU" sz="2800" dirty="0" smtClean="0"/>
          </a:p>
          <a:p>
            <a:pPr algn="ctr"/>
            <a:endParaRPr lang="ru-RU" sz="2800" b="1" i="1" dirty="0">
              <a:latin typeface="+mn-lt"/>
            </a:endParaRPr>
          </a:p>
        </p:txBody>
      </p:sp>
      <p:pic>
        <p:nvPicPr>
          <p:cNvPr id="7" name="Picture 2" descr="Фото Facultatea de Științe ale Educației, Psihologie și Arte - USARB.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35696" y="1412776"/>
            <a:ext cx="5112568" cy="511256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14282" y="2786058"/>
            <a:ext cx="2053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800" b="1" i="1" dirty="0" smtClean="0">
                <a:latin typeface="Constantia" pitchFamily="18" charset="0"/>
              </a:rPr>
              <a:t>04</a:t>
            </a:r>
            <a:r>
              <a:rPr lang="en-US" sz="2800" b="1" i="1" dirty="0" smtClean="0">
                <a:latin typeface="Constantia" pitchFamily="18" charset="0"/>
              </a:rPr>
              <a:t>.</a:t>
            </a:r>
            <a:r>
              <a:rPr lang="ro-RO" sz="2800" b="1" i="1" dirty="0" smtClean="0">
                <a:latin typeface="Constantia" pitchFamily="18" charset="0"/>
              </a:rPr>
              <a:t>05</a:t>
            </a:r>
            <a:r>
              <a:rPr lang="en-US" sz="2800" b="1" i="1" dirty="0" smtClean="0">
                <a:latin typeface="Constantia" pitchFamily="18" charset="0"/>
              </a:rPr>
              <a:t>.1</a:t>
            </a:r>
            <a:r>
              <a:rPr lang="ro-RO" sz="2800" b="1" i="1" dirty="0" smtClean="0">
                <a:latin typeface="Constantia" pitchFamily="18" charset="0"/>
              </a:rPr>
              <a:t>7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VERONIKA\PROIECTE\PROIECT2015\2017\manifestari\poze\conferinta\alese\DSC_492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1988840"/>
            <a:ext cx="3291185" cy="218823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71481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o-RO" sz="4000" b="1" dirty="0" smtClean="0">
                <a:latin typeface="+mn-lt"/>
              </a:rPr>
              <a:t>Manifestări ştiinţifice: Organizare </a:t>
            </a:r>
            <a:endParaRPr lang="ru-RU" sz="4000" b="1" dirty="0">
              <a:latin typeface="+mn-lt"/>
            </a:endParaRP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4389438"/>
          </a:xfrm>
        </p:spPr>
        <p:txBody>
          <a:bodyPr/>
          <a:lstStyle/>
          <a:p>
            <a:pPr algn="ctr" eaLnBrk="1" hangingPunct="1">
              <a:spcBef>
                <a:spcPts val="0"/>
              </a:spcBef>
              <a:buFont typeface="Wingdings 2" pitchFamily="18" charset="2"/>
              <a:buNone/>
            </a:pPr>
            <a:r>
              <a:rPr lang="ro-RO" sz="2800" b="1" dirty="0" smtClean="0"/>
              <a:t>Conferința studențească </a:t>
            </a:r>
          </a:p>
          <a:p>
            <a:pPr algn="ctr" eaLnBrk="1" hangingPunct="1">
              <a:spcBef>
                <a:spcPts val="0"/>
              </a:spcBef>
              <a:buNone/>
            </a:pPr>
            <a:r>
              <a:rPr lang="ro-RO" sz="2800" b="1" i="1" dirty="0" smtClean="0"/>
              <a:t>Probleme actuale ale teoriei și practicii  educației incluzive. Ediția a I</a:t>
            </a:r>
            <a:r>
              <a:rPr lang="en-US" sz="2800" b="1" i="1" dirty="0" smtClean="0"/>
              <a:t>I</a:t>
            </a:r>
            <a:r>
              <a:rPr lang="ro-RO" sz="2800" b="1" i="1" dirty="0" smtClean="0"/>
              <a:t>I-a</a:t>
            </a:r>
            <a:r>
              <a:rPr lang="en-US" sz="2800" b="1" i="1" dirty="0" smtClean="0"/>
              <a:t> din </a:t>
            </a:r>
            <a:r>
              <a:rPr lang="en-US" sz="2800" b="1" dirty="0" smtClean="0"/>
              <a:t>29</a:t>
            </a:r>
            <a:r>
              <a:rPr lang="ro-RO" sz="2800" b="1" dirty="0" smtClean="0"/>
              <a:t>.1</a:t>
            </a:r>
            <a:r>
              <a:rPr lang="en-US" sz="2800" b="1" dirty="0" smtClean="0"/>
              <a:t>1</a:t>
            </a:r>
            <a:r>
              <a:rPr lang="ro-RO" sz="2800" b="1" dirty="0" smtClean="0"/>
              <a:t>.201</a:t>
            </a:r>
            <a:r>
              <a:rPr lang="en-US" sz="2800" b="1" dirty="0" smtClean="0"/>
              <a:t>7</a:t>
            </a:r>
            <a:endParaRPr lang="ro-RO" sz="2800" b="1" dirty="0" smtClean="0"/>
          </a:p>
          <a:p>
            <a:pPr algn="ctr" eaLnBrk="1" hangingPunct="1">
              <a:spcBef>
                <a:spcPts val="0"/>
              </a:spcBef>
              <a:buFont typeface="Wingdings 2" pitchFamily="18" charset="2"/>
              <a:buNone/>
            </a:pPr>
            <a:endParaRPr lang="ru-RU" sz="28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9992" y="2143116"/>
            <a:ext cx="45011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21</a:t>
            </a:r>
            <a:r>
              <a:rPr lang="ro-RO" sz="2800" b="1" dirty="0" smtClean="0">
                <a:latin typeface="+mn-lt"/>
              </a:rPr>
              <a:t> - proiecte individuale </a:t>
            </a:r>
            <a:r>
              <a:rPr lang="en-US" sz="2800" b="1" dirty="0" smtClean="0">
                <a:latin typeface="+mn-lt"/>
              </a:rPr>
              <a:t>21</a:t>
            </a:r>
            <a:r>
              <a:rPr lang="ro-RO" sz="2800" b="1" dirty="0" smtClean="0">
                <a:latin typeface="+mn-lt"/>
              </a:rPr>
              <a:t> - comunicări ştiinţifice</a:t>
            </a:r>
          </a:p>
          <a:p>
            <a:pPr algn="ctr"/>
            <a:endParaRPr lang="ro-RO" sz="2800" b="1" dirty="0" smtClean="0">
              <a:latin typeface="+mn-lt"/>
            </a:endParaRPr>
          </a:p>
        </p:txBody>
      </p:sp>
      <p:pic>
        <p:nvPicPr>
          <p:cNvPr id="1026" name="Picture 2" descr="D:\VERONIKA\PROIECTE\PROIECT2015\2017\manifestari\poze\conferinta\conferinta\IMG_813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4237709"/>
            <a:ext cx="9144000" cy="26202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358188" cy="571481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o-RO" sz="4000" b="1" dirty="0" smtClean="0">
                <a:latin typeface="+mn-lt"/>
              </a:rPr>
              <a:t>Manifestări ştiinţifice: Organizare </a:t>
            </a:r>
            <a:endParaRPr lang="ru-RU" sz="4000" b="1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86546" y="2428868"/>
            <a:ext cx="23574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Constantia" pitchFamily="18" charset="0"/>
              </a:rPr>
              <a:t>20  de cadre </a:t>
            </a:r>
            <a:r>
              <a:rPr lang="en-US" sz="2800" b="1" dirty="0" err="1" smtClean="0">
                <a:latin typeface="Constantia" pitchFamily="18" charset="0"/>
              </a:rPr>
              <a:t>didactice</a:t>
            </a:r>
            <a:r>
              <a:rPr lang="en-US" sz="2800" b="1" dirty="0" smtClean="0">
                <a:latin typeface="Constantia" pitchFamily="18" charset="0"/>
              </a:rPr>
              <a:t> </a:t>
            </a:r>
            <a:r>
              <a:rPr lang="en-US" sz="2800" b="1" dirty="0" err="1" smtClean="0">
                <a:latin typeface="Constantia" pitchFamily="18" charset="0"/>
              </a:rPr>
              <a:t>universitare</a:t>
            </a:r>
            <a:endParaRPr lang="ru-RU" sz="2800" b="1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857232"/>
            <a:ext cx="8501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i="1" dirty="0" smtClean="0">
                <a:latin typeface="Constantia" pitchFamily="18" charset="0"/>
              </a:rPr>
              <a:t>Masă rotundă „</a:t>
            </a:r>
            <a:r>
              <a:rPr lang="en-US" sz="2800" b="1" i="1" dirty="0" err="1" smtClean="0">
                <a:latin typeface="Constantia" pitchFamily="18" charset="0"/>
              </a:rPr>
              <a:t>Structura</a:t>
            </a:r>
            <a:r>
              <a:rPr lang="en-US" sz="2800" b="1" i="1" dirty="0" smtClean="0">
                <a:latin typeface="Constantia" pitchFamily="18" charset="0"/>
              </a:rPr>
              <a:t> </a:t>
            </a:r>
            <a:r>
              <a:rPr lang="ro-RO" sz="2800" b="1" i="1" dirty="0" smtClean="0">
                <a:latin typeface="Constantia" pitchFamily="18" charset="0"/>
              </a:rPr>
              <a:t>și procesul PEI”</a:t>
            </a:r>
            <a:endParaRPr lang="ru-RU" sz="2800" b="1" i="1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2786058"/>
            <a:ext cx="17859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Constantia" pitchFamily="18" charset="0"/>
              </a:rPr>
              <a:t>30.11.201</a:t>
            </a:r>
            <a:r>
              <a:rPr lang="ro-RO" sz="2800" b="1" i="1" dirty="0" smtClean="0">
                <a:latin typeface="Constantia" pitchFamily="18" charset="0"/>
              </a:rPr>
              <a:t>7</a:t>
            </a:r>
            <a:endParaRPr lang="ru-RU" sz="2800" dirty="0"/>
          </a:p>
        </p:txBody>
      </p:sp>
      <p:pic>
        <p:nvPicPr>
          <p:cNvPr id="6146" name="Picture 2" descr="Фото Facultatea de Științe ale Educației, Psihologie și Arte - USARB.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51720" y="1700808"/>
            <a:ext cx="4797151" cy="4797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358188" cy="571481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o-RO" sz="4000" b="1" dirty="0" smtClean="0">
                <a:latin typeface="+mn-lt"/>
              </a:rPr>
              <a:t>Manifestări ştiinţifice: Organizare </a:t>
            </a:r>
            <a:endParaRPr lang="ru-RU" sz="4000" b="1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86546" y="2428868"/>
            <a:ext cx="23574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Constantia" pitchFamily="18" charset="0"/>
              </a:rPr>
              <a:t>cadre </a:t>
            </a:r>
            <a:r>
              <a:rPr lang="en-US" sz="2800" b="1" dirty="0" err="1" smtClean="0">
                <a:latin typeface="Constantia" pitchFamily="18" charset="0"/>
              </a:rPr>
              <a:t>didactice</a:t>
            </a:r>
            <a:r>
              <a:rPr lang="en-US" sz="2800" b="1" dirty="0" smtClean="0">
                <a:latin typeface="Constantia" pitchFamily="18" charset="0"/>
              </a:rPr>
              <a:t> </a:t>
            </a:r>
            <a:r>
              <a:rPr lang="en-US" sz="2800" b="1" dirty="0" err="1" smtClean="0">
                <a:latin typeface="Constantia" pitchFamily="18" charset="0"/>
              </a:rPr>
              <a:t>universitare</a:t>
            </a:r>
            <a:endParaRPr lang="ru-RU" sz="2800" b="1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857232"/>
            <a:ext cx="8501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i="1" dirty="0" smtClean="0">
                <a:latin typeface="Constantia" pitchFamily="18" charset="0"/>
              </a:rPr>
              <a:t>Masă rotundă „</a:t>
            </a:r>
            <a:r>
              <a:rPr lang="en-US" sz="2800" b="1" i="1" dirty="0" err="1" smtClean="0">
                <a:latin typeface="Constantia" pitchFamily="18" charset="0"/>
              </a:rPr>
              <a:t>Mediul</a:t>
            </a:r>
            <a:r>
              <a:rPr lang="en-US" sz="2800" b="1" i="1" dirty="0" smtClean="0">
                <a:latin typeface="Constantia" pitchFamily="18" charset="0"/>
              </a:rPr>
              <a:t> </a:t>
            </a:r>
            <a:r>
              <a:rPr lang="en-US" sz="2800" b="1" i="1" dirty="0" err="1" smtClean="0">
                <a:latin typeface="Constantia" pitchFamily="18" charset="0"/>
              </a:rPr>
              <a:t>universitar</a:t>
            </a:r>
            <a:r>
              <a:rPr lang="en-US" sz="2800" b="1" i="1" dirty="0" smtClean="0">
                <a:latin typeface="Constantia" pitchFamily="18" charset="0"/>
              </a:rPr>
              <a:t> </a:t>
            </a:r>
            <a:r>
              <a:rPr lang="en-US" sz="2800" b="1" i="1" dirty="0" err="1" smtClean="0">
                <a:latin typeface="Constantia" pitchFamily="18" charset="0"/>
              </a:rPr>
              <a:t>incluziv</a:t>
            </a:r>
            <a:r>
              <a:rPr lang="ro-RO" sz="2800" b="1" i="1" dirty="0" smtClean="0">
                <a:latin typeface="Constantia" pitchFamily="18" charset="0"/>
              </a:rPr>
              <a:t>”</a:t>
            </a:r>
            <a:endParaRPr lang="ru-RU" sz="2800" b="1" i="1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2786058"/>
            <a:ext cx="17859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Constantia" pitchFamily="18" charset="0"/>
              </a:rPr>
              <a:t>05.12.201</a:t>
            </a:r>
            <a:r>
              <a:rPr lang="ro-RO" sz="2800" b="1" i="1" dirty="0" smtClean="0">
                <a:latin typeface="Constantia" pitchFamily="18" charset="0"/>
              </a:rPr>
              <a:t>7</a:t>
            </a:r>
            <a:endParaRPr lang="ru-RU" sz="2800" dirty="0"/>
          </a:p>
        </p:txBody>
      </p:sp>
      <p:pic>
        <p:nvPicPr>
          <p:cNvPr id="1026" name="Picture 2" descr="D:\VERONIKA\PROIECTE\PROIECT2015\2017\manifestari\05.12.2017\новый коллаж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79712" y="1628800"/>
            <a:ext cx="4772472" cy="47724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3600" b="1" dirty="0" smtClean="0">
                <a:latin typeface="Constantia" pitchFamily="18" charset="0"/>
              </a:rPr>
              <a:t>Manifestări ştiinţifice: Participare</a:t>
            </a:r>
            <a:r>
              <a:rPr lang="en-US" sz="3600" b="1" dirty="0" smtClean="0">
                <a:latin typeface="Constantia" pitchFamily="18" charset="0"/>
              </a:rPr>
              <a:t/>
            </a:r>
            <a:br>
              <a:rPr lang="en-US" sz="3600" b="1" dirty="0" smtClean="0">
                <a:latin typeface="Constantia" pitchFamily="18" charset="0"/>
              </a:rPr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389437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o-RO" sz="2000" dirty="0" smtClean="0"/>
              <a:t>Conferinţa ştiinţifico-practică internaţională</a:t>
            </a:r>
            <a:r>
              <a:rPr lang="en-US" sz="2000" dirty="0" smtClean="0"/>
              <a:t> </a:t>
            </a:r>
            <a:r>
              <a:rPr lang="ro-RO" sz="2000" dirty="0" smtClean="0"/>
              <a:t>Managementul educațional: realizări și perspective de dezvoltare. Bălți, 27.04. 2017 - </a:t>
            </a:r>
            <a:r>
              <a:rPr lang="en-US" sz="2000" dirty="0" err="1" smtClean="0"/>
              <a:t>membri</a:t>
            </a:r>
            <a:r>
              <a:rPr lang="en-US" sz="2000" dirty="0" smtClean="0"/>
              <a:t> </a:t>
            </a:r>
            <a:r>
              <a:rPr lang="en-US" sz="2000" dirty="0" err="1" smtClean="0"/>
              <a:t>ai</a:t>
            </a:r>
            <a:r>
              <a:rPr lang="en-US" sz="2000" dirty="0" smtClean="0"/>
              <a:t> </a:t>
            </a:r>
            <a:r>
              <a:rPr lang="en-US" sz="2000" dirty="0" err="1" smtClean="0"/>
              <a:t>comitetului</a:t>
            </a:r>
            <a:r>
              <a:rPr lang="en-US" sz="2000" dirty="0" smtClean="0"/>
              <a:t> </a:t>
            </a:r>
            <a:r>
              <a:rPr lang="ro-RO" sz="2000" dirty="0" smtClean="0"/>
              <a:t>științific (M. </a:t>
            </a:r>
            <a:r>
              <a:rPr lang="ro-RO" sz="2000" dirty="0" err="1" smtClean="0"/>
              <a:t>Pereteeatcu</a:t>
            </a:r>
            <a:r>
              <a:rPr lang="ro-RO" sz="2000" dirty="0" smtClean="0"/>
              <a:t>, L. </a:t>
            </a:r>
            <a:r>
              <a:rPr lang="ro-RO" sz="2000" dirty="0" err="1" smtClean="0"/>
              <a:t>Zorilo</a:t>
            </a:r>
            <a:r>
              <a:rPr lang="ro-RO" sz="2000" dirty="0" smtClean="0"/>
              <a:t>) și de organizare ( V. </a:t>
            </a:r>
            <a:r>
              <a:rPr lang="ro-RO" sz="2000" dirty="0" err="1" smtClean="0"/>
              <a:t>Rusov</a:t>
            </a:r>
            <a:r>
              <a:rPr lang="ro-RO" sz="2000" dirty="0" smtClean="0"/>
              <a:t>, T. </a:t>
            </a:r>
            <a:r>
              <a:rPr lang="ro-RO" sz="2000" dirty="0" err="1" smtClean="0"/>
              <a:t>Panco</a:t>
            </a:r>
            <a:r>
              <a:rPr lang="ro-RO" sz="2000" dirty="0" smtClean="0"/>
              <a:t>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o-RO" sz="2000" dirty="0" err="1" smtClean="0"/>
              <a:t>Межрегиональной</a:t>
            </a:r>
            <a:r>
              <a:rPr lang="ro-RO" sz="2000" dirty="0" smtClean="0"/>
              <a:t> </a:t>
            </a:r>
            <a:r>
              <a:rPr lang="ro-RO" sz="2000" dirty="0" err="1" smtClean="0"/>
              <a:t>заочной</a:t>
            </a:r>
            <a:r>
              <a:rPr lang="ro-RO" sz="2000" dirty="0" smtClean="0"/>
              <a:t> </a:t>
            </a:r>
            <a:r>
              <a:rPr lang="ro-RO" sz="2000" dirty="0" err="1" smtClean="0"/>
              <a:t>научно-практической</a:t>
            </a:r>
            <a:r>
              <a:rPr lang="ro-RO" sz="2000" dirty="0" smtClean="0"/>
              <a:t> </a:t>
            </a:r>
            <a:br>
              <a:rPr lang="ro-RO" sz="2000" dirty="0" smtClean="0"/>
            </a:br>
            <a:r>
              <a:rPr lang="ro-RO" sz="2000" dirty="0" err="1" smtClean="0"/>
              <a:t>интернет-конференция</a:t>
            </a:r>
            <a:r>
              <a:rPr lang="ro-RO" sz="2000" dirty="0" smtClean="0"/>
              <a:t> с </a:t>
            </a:r>
            <a:r>
              <a:rPr lang="ro-RO" sz="2000" dirty="0" err="1" smtClean="0"/>
              <a:t>международным</a:t>
            </a:r>
            <a:r>
              <a:rPr lang="ro-RO" sz="2000" dirty="0" smtClean="0"/>
              <a:t> </a:t>
            </a:r>
            <a:r>
              <a:rPr lang="ro-RO" sz="2000" dirty="0" err="1" smtClean="0"/>
              <a:t>участием</a:t>
            </a:r>
            <a:r>
              <a:rPr lang="ro-RO" sz="2000" dirty="0" smtClean="0"/>
              <a:t>, </a:t>
            </a:r>
            <a:r>
              <a:rPr lang="ro-RO" sz="2000" dirty="0" err="1" smtClean="0"/>
              <a:t>Психолого-педагогическая</a:t>
            </a:r>
            <a:r>
              <a:rPr lang="ro-RO" sz="2000" dirty="0" smtClean="0"/>
              <a:t> </a:t>
            </a:r>
            <a:r>
              <a:rPr lang="ro-RO" sz="2000" dirty="0" err="1" smtClean="0"/>
              <a:t>деятельность</a:t>
            </a:r>
            <a:r>
              <a:rPr lang="ro-RO" sz="2000" dirty="0" smtClean="0"/>
              <a:t>: </a:t>
            </a:r>
            <a:r>
              <a:rPr lang="ro-RO" sz="2000" dirty="0" err="1" smtClean="0"/>
              <a:t>сферы</a:t>
            </a:r>
            <a:r>
              <a:rPr lang="ro-RO" sz="2000" dirty="0" smtClean="0"/>
              <a:t> </a:t>
            </a:r>
            <a:r>
              <a:rPr lang="ro-RO" sz="2000" dirty="0" err="1" smtClean="0"/>
              <a:t>сотрудничества</a:t>
            </a:r>
            <a:r>
              <a:rPr lang="ro-RO" sz="2000" dirty="0" smtClean="0"/>
              <a:t> и </a:t>
            </a:r>
            <a:r>
              <a:rPr lang="ro-RO" sz="2000" dirty="0" err="1" smtClean="0"/>
              <a:t>взаимодействия</a:t>
            </a:r>
            <a:r>
              <a:rPr lang="ro-RO" sz="2000" dirty="0" smtClean="0"/>
              <a:t>». </a:t>
            </a:r>
            <a:r>
              <a:rPr lang="ro-RO" sz="2000" dirty="0" err="1" smtClean="0"/>
              <a:t>Кострома</a:t>
            </a:r>
            <a:r>
              <a:rPr lang="ro-RO" sz="2000" dirty="0" smtClean="0"/>
              <a:t> </a:t>
            </a:r>
            <a:r>
              <a:rPr lang="ro-RO" sz="2000" dirty="0" err="1" smtClean="0"/>
              <a:t>Россия</a:t>
            </a:r>
            <a:r>
              <a:rPr lang="ro-RO" sz="2000" dirty="0" smtClean="0"/>
              <a:t>, 12–15 </a:t>
            </a:r>
            <a:r>
              <a:rPr lang="ro-RO" sz="2000" dirty="0" err="1" smtClean="0"/>
              <a:t>октября</a:t>
            </a:r>
            <a:r>
              <a:rPr lang="ro-RO" sz="2000" dirty="0" smtClean="0"/>
              <a:t> 2017 - membru a comitetului de organizare (L. </a:t>
            </a:r>
            <a:r>
              <a:rPr lang="ro-RO" sz="2000" dirty="0" err="1" smtClean="0"/>
              <a:t>Zorilo</a:t>
            </a:r>
            <a:r>
              <a:rPr lang="ro-RO" sz="2000" dirty="0" smtClean="0"/>
              <a:t>)</a:t>
            </a:r>
            <a:endParaRPr lang="en-US" sz="20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ro-RO" sz="2000" dirty="0" smtClean="0"/>
              <a:t>Conferința științifică cu participare internațională „Mediul social contemporan între reprezentare, interpretare și schimbare”, Bălți, 15.12.2017 (comunicări)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5400" b="1" dirty="0" smtClean="0">
                <a:latin typeface="Constantia" pitchFamily="18" charset="0"/>
              </a:rPr>
              <a:t>Concluzii</a:t>
            </a:r>
            <a:br>
              <a:rPr lang="ro-RO" sz="5400" b="1" dirty="0" smtClean="0">
                <a:latin typeface="Constantia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4983832"/>
          </a:xfrm>
        </p:spPr>
        <p:txBody>
          <a:bodyPr/>
          <a:lstStyle/>
          <a:p>
            <a:pPr algn="just"/>
            <a:r>
              <a:rPr lang="ro-RO" dirty="0" smtClean="0"/>
              <a:t>Recomandările elaborate și pilotate pe parcursul anului vor contribui la dezvoltarea culturii organizaționale incluzive a instituției de învățământ preuniversitar, organizarea procesului de evaluare a dezvoltării copiilor, identificarea strategiilor  de învățare eficientă pentru asistenţa educaţională a copiilor cu CES atât la clasă cât și la CREI.</a:t>
            </a:r>
          </a:p>
          <a:p>
            <a:pPr algn="just"/>
            <a:r>
              <a:rPr lang="ro-RO" dirty="0" smtClean="0"/>
              <a:t>Pentru prima dată au fost determinate condițiile de aplicare a jocului cu nisip în dezvoltarea personalităţii elevilor cu CES</a:t>
            </a:r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810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o-RO" b="1" dirty="0" smtClean="0">
                <a:latin typeface="+mn-lt"/>
              </a:rPr>
              <a:t>Propuneri </a:t>
            </a:r>
            <a:endParaRPr lang="ru-RU" b="1" dirty="0">
              <a:latin typeface="+mn-lt"/>
            </a:endParaRPr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967287"/>
          </a:xfrm>
        </p:spPr>
        <p:txBody>
          <a:bodyPr/>
          <a:lstStyle/>
          <a:p>
            <a:pPr lvl="0"/>
            <a:r>
              <a:rPr lang="ro-RO" dirty="0" smtClean="0"/>
              <a:t>Consolidarea parteneriatelor internaţionale în vederea identificării şi valorificării inovaţiilor ştiinţifice în domeniul formării cadrelor didactice responsabile de educaţia incluzivă;</a:t>
            </a:r>
            <a:endParaRPr lang="en-US" dirty="0" smtClean="0"/>
          </a:p>
          <a:p>
            <a:r>
              <a:rPr lang="ro-RO" dirty="0" smtClean="0"/>
              <a:t>Revizuirea activităților din cadrul practicii pedagogice în vederea introducerii conținuturilor ce vizează  asistența copiilor cu CES la specialitățile PP și PE;</a:t>
            </a:r>
            <a:endParaRPr lang="ru-RU" dirty="0" smtClean="0"/>
          </a:p>
          <a:p>
            <a:pPr algn="just"/>
            <a:r>
              <a:rPr lang="ro-RO" dirty="0" smtClean="0"/>
              <a:t>Elaborarea recomandărilor pentru realizarea adaptărilor curriculare, strategiilor de individualizare a instruirii, adaptarea materialelor. </a:t>
            </a:r>
            <a:endParaRPr lang="ru-RU" dirty="0" smtClean="0"/>
          </a:p>
          <a:p>
            <a:pPr lvl="0" algn="just"/>
            <a:endParaRPr lang="ro-RO" dirty="0" smtClean="0"/>
          </a:p>
          <a:p>
            <a:pPr lvl="0">
              <a:buNone/>
            </a:pPr>
            <a:endParaRPr lang="ro-RO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1143000"/>
          </a:xfrm>
        </p:spPr>
        <p:txBody>
          <a:bodyPr/>
          <a:lstStyle/>
          <a:p>
            <a:pPr algn="ctr" eaLnBrk="1" hangingPunct="1"/>
            <a:r>
              <a:rPr lang="ro-RO" b="1" smtClean="0">
                <a:latin typeface="Constantia" pitchFamily="18" charset="0"/>
              </a:rPr>
              <a:t>Echipa de cercetare</a:t>
            </a:r>
            <a:endParaRPr lang="ru-RU" smtClean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4752975"/>
          </a:xfrm>
        </p:spPr>
        <p:txBody>
          <a:bodyPr>
            <a:normAutofit/>
          </a:bodyPr>
          <a:lstStyle/>
          <a:p>
            <a:pPr marL="514350" indent="-514350" algn="just" eaLnBrk="1" hangingPunct="1">
              <a:buFont typeface="Calibri" pitchFamily="34" charset="0"/>
              <a:buAutoNum type="arabicPeriod"/>
              <a:defRPr/>
            </a:pP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ZORILO Larisa</a:t>
            </a:r>
            <a:r>
              <a:rPr lang="ro-RO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director de proiect, </a:t>
            </a:r>
            <a:r>
              <a:rPr lang="en-US" sz="3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cercetător</a:t>
            </a: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ştiinţific</a:t>
            </a: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superior</a:t>
            </a:r>
            <a:endParaRPr lang="ru-RU" sz="3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just" eaLnBrk="1" hangingPunct="1">
              <a:buFont typeface="Calibri" pitchFamily="34" charset="0"/>
              <a:buAutoNum type="arabicPeriod"/>
              <a:defRPr/>
            </a:pP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PERETEATCU Maria</a:t>
            </a:r>
            <a:r>
              <a:rPr lang="ro-RO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cercetător</a:t>
            </a: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ştiinţific</a:t>
            </a: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superior</a:t>
            </a:r>
            <a:endParaRPr lang="ru-RU" sz="3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just" eaLnBrk="1" hangingPunct="1">
              <a:buFont typeface="Calibri" pitchFamily="34" charset="0"/>
              <a:buAutoNum type="arabicPeriod"/>
              <a:defRPr/>
            </a:pP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RUSOV Veronica</a:t>
            </a:r>
            <a:r>
              <a:rPr lang="ro-RO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cercetător</a:t>
            </a: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ştiinţific</a:t>
            </a: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ru-RU" sz="3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just" eaLnBrk="1" hangingPunct="1">
              <a:buFont typeface="Calibri" pitchFamily="34" charset="0"/>
              <a:buAutoNum type="arabicPeriod"/>
              <a:defRPr/>
            </a:pP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PANCO Tatiana</a:t>
            </a:r>
            <a:r>
              <a:rPr lang="ro-RO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cercetător</a:t>
            </a: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ştiinţific</a:t>
            </a: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3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stagiar</a:t>
            </a:r>
            <a:endParaRPr lang="ru-RU" sz="3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eaLnBrk="1" hangingPunct="1">
              <a:buFont typeface="Wingdings 2" pitchFamily="18" charset="2"/>
              <a:buNone/>
              <a:defRPr/>
            </a:pP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88" name="Group 104"/>
          <p:cNvGraphicFramePr>
            <a:graphicFrameLocks noGrp="1"/>
          </p:cNvGraphicFramePr>
          <p:nvPr/>
        </p:nvGraphicFramePr>
        <p:xfrm>
          <a:off x="142875" y="26961"/>
          <a:ext cx="9001125" cy="7512013"/>
        </p:xfrm>
        <a:graphic>
          <a:graphicData uri="http://schemas.openxmlformats.org/drawingml/2006/table">
            <a:tbl>
              <a:tblPr/>
              <a:tblGrid>
                <a:gridCol w="5343102"/>
                <a:gridCol w="1481977"/>
                <a:gridCol w="2176046"/>
              </a:tblGrid>
              <a:tr h="13955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o-R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Planul cercetărilor ştiinţifice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o-R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Termenul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o-R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 realizare</a:t>
                      </a:r>
                      <a:r>
                        <a:rPr kumimoji="0" lang="ro-R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Suma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valorificat</a:t>
                      </a:r>
                      <a:r>
                        <a:rPr kumimoji="0" lang="ro-R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ă de la bugetul de stat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2824">
                <a:tc>
                  <a:txBody>
                    <a:bodyPr/>
                    <a:lstStyle/>
                    <a:p>
                      <a:pPr marL="228600" indent="-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400" b="1" dirty="0" smtClean="0">
                          <a:latin typeface="Constantia" pitchFamily="18" charset="0"/>
                          <a:ea typeface="Times New Roman"/>
                          <a:cs typeface="Times New Roman"/>
                        </a:rPr>
                        <a:t>1. </a:t>
                      </a:r>
                      <a:r>
                        <a:rPr kumimoji="0" lang="ro-RO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Formarea continuă a cadrelor didactice pentru dezvoltarea culturii organizaționale incluzive </a:t>
                      </a:r>
                      <a:endParaRPr lang="ru-RU" sz="2400" b="1" dirty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o-RO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01.01.1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r>
                        <a:rPr kumimoji="0" lang="ro-RO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– 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o-RO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31.03.1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endParaRPr kumimoji="0" lang="ro-RO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40,5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2824">
                <a:tc>
                  <a:txBody>
                    <a:bodyPr/>
                    <a:lstStyle/>
                    <a:p>
                      <a:pPr marL="228600" indent="-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400" b="1" dirty="0" smtClean="0">
                          <a:latin typeface="Constantia" pitchFamily="18" charset="0"/>
                          <a:ea typeface="Times New Roman"/>
                          <a:cs typeface="Times New Roman"/>
                        </a:rPr>
                        <a:t>2. </a:t>
                      </a:r>
                      <a:r>
                        <a:rPr kumimoji="0" lang="ro-RO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Formarea continuă a cadrelor didactice pentru evaluarea dezvoltării copiilor</a:t>
                      </a:r>
                      <a:endParaRPr lang="ru-RU" sz="2400" b="1" dirty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o-RO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01.04.1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r>
                        <a:rPr kumimoji="0" lang="ro-RO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–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o-RO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30.06.1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endParaRPr kumimoji="0" lang="ro-RO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40,2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4272">
                <a:tc>
                  <a:txBody>
                    <a:bodyPr/>
                    <a:lstStyle/>
                    <a:p>
                      <a:pPr marL="228600" indent="-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400" b="1" dirty="0" smtClean="0">
                          <a:latin typeface="Constantia" pitchFamily="18" charset="0"/>
                          <a:ea typeface="Times New Roman"/>
                          <a:cs typeface="Times New Roman"/>
                        </a:rPr>
                        <a:t>3. </a:t>
                      </a:r>
                      <a:r>
                        <a:rPr kumimoji="0" lang="ro-RO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Formarea continuă a cadrelor didactice pentru asistenţa educaţională a copiilor cu CES</a:t>
                      </a:r>
                      <a:endParaRPr lang="ro-RO" sz="2400" b="1" dirty="0" smtClean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o-RO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01.07.1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r>
                        <a:rPr kumimoji="0" lang="ro-RO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–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o-RO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30.09.1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endParaRPr kumimoji="0" lang="ro-RO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37,1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25613">
                <a:tc>
                  <a:txBody>
                    <a:bodyPr/>
                    <a:lstStyle/>
                    <a:p>
                      <a:pPr marL="228600" indent="-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400" b="1" dirty="0" smtClean="0">
                          <a:latin typeface="Constantia" pitchFamily="18" charset="0"/>
                          <a:ea typeface="Times New Roman"/>
                          <a:cs typeface="Times New Roman"/>
                        </a:rPr>
                        <a:t>4. </a:t>
                      </a:r>
                      <a:r>
                        <a:rPr kumimoji="0" lang="ro-RO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Analiza și evaluarea activităților de formare</a:t>
                      </a:r>
                      <a:endParaRPr lang="ru-RU" sz="2400" b="1" dirty="0">
                        <a:latin typeface="Constant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o-RO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01.10.1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r>
                        <a:rPr kumimoji="0" lang="ro-RO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–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o-RO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31.12.1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r>
                        <a:rPr kumimoji="0" lang="ro-RO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13,0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o-RO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Total</a:t>
                      </a:r>
                      <a:r>
                        <a:rPr kumimoji="0" lang="ro-RO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30</a:t>
                      </a:r>
                      <a:r>
                        <a:rPr kumimoji="0" lang="ro-RO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o-RO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o-RO" sz="4000" b="1" dirty="0" smtClean="0">
                <a:latin typeface="+mn-lt"/>
              </a:rPr>
              <a:t>Rezultatele cercetărilor ştiinţifice</a:t>
            </a:r>
            <a:br>
              <a:rPr lang="ro-RO" sz="4000" b="1" dirty="0" smtClean="0">
                <a:latin typeface="+mn-lt"/>
              </a:rPr>
            </a:br>
            <a:endParaRPr lang="ru-RU" sz="4000" b="1" dirty="0">
              <a:latin typeface="+mn-lt"/>
            </a:endParaRP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678863" cy="4246561"/>
          </a:xfrm>
        </p:spPr>
        <p:txBody>
          <a:bodyPr/>
          <a:lstStyle/>
          <a:p>
            <a:pPr lvl="0" algn="just"/>
            <a:r>
              <a:rPr lang="ro-RO" sz="1800" dirty="0" smtClean="0"/>
              <a:t>au fost elaborate recomandări pentru cadrele didactice și părinți cu privire la evaluarea dezvoltării și asistența educațională a diferitor tipuri de CES, pentru cadrele manageriale cu privire la dezvoltarea culturii și climatului organizațional incluziv. </a:t>
            </a:r>
          </a:p>
          <a:p>
            <a:pPr algn="just"/>
            <a:r>
              <a:rPr lang="ro-RO" sz="1800" dirty="0" smtClean="0"/>
              <a:t>au fost elaborate recomandări de aplicare a jocului cu nisip în dezvoltarea personalităţii elevilor cu CES.</a:t>
            </a:r>
            <a:endParaRPr lang="ru-RU" sz="1800" dirty="0" smtClean="0"/>
          </a:p>
          <a:p>
            <a:pPr lvl="0" algn="just"/>
            <a:r>
              <a:rPr lang="ro-RO" sz="1800" dirty="0" smtClean="0"/>
              <a:t>au fost publicate 2 ghiduri, 2 capitole în monografie internațională, 10 articole științifice în culegeri naționale și 9 articole științifice în culegeri naționale.</a:t>
            </a:r>
            <a:endParaRPr lang="ru-RU" sz="1800" dirty="0" smtClean="0"/>
          </a:p>
          <a:p>
            <a:pPr lvl="0" algn="just"/>
            <a:r>
              <a:rPr lang="ro-RO" sz="1800" dirty="0" smtClean="0"/>
              <a:t>a fost formate 45 de cadre didactice de sprijin din m. Bălți, 318 cadre didactice de la specialitățile din domeniul științe ale educației și  20 de cadre universitare.</a:t>
            </a:r>
            <a:endParaRPr lang="ru-RU" sz="1800" dirty="0" smtClean="0"/>
          </a:p>
          <a:p>
            <a:pPr lvl="0" algn="just"/>
            <a:r>
              <a:rPr lang="ro-RO" sz="1800" dirty="0" smtClean="0"/>
              <a:t>a fost elaborat, propus spre concurs și câștigat un proiect de cercetări științifice pentru organizarea manifestărilor științifice „Educația incluzivă: dimensiuni, provocări, soluții” </a:t>
            </a:r>
            <a:r>
              <a:rPr lang="ro-RO" sz="1800" i="1" dirty="0" smtClean="0"/>
              <a:t>17.00059.08.09A/MS</a:t>
            </a:r>
            <a:endParaRPr lang="ru-RU" sz="1800" dirty="0" smtClean="0"/>
          </a:p>
          <a:p>
            <a:pPr lvl="0" algn="just"/>
            <a:r>
              <a:rPr lang="ro-RO" sz="1800" dirty="0" smtClean="0"/>
              <a:t>au fost organizate 5 manifestări științifice (1 conferință științifico-practică internațională, 1 conferință științifică studențească, 2 mese rotunde, 1 atelier practic, 1 workshop)</a:t>
            </a:r>
            <a:endParaRPr lang="ru-RU" sz="1800" dirty="0" smtClean="0"/>
          </a:p>
          <a:p>
            <a:pPr lvl="0" algn="just"/>
            <a:r>
              <a:rPr lang="ro-RO" sz="1800" dirty="0" smtClean="0"/>
              <a:t>au fost coordonate 5 teze de licență, 8 teze de master, 1 teză de recalificare.</a:t>
            </a:r>
            <a:endParaRPr lang="ru-RU" sz="1800" dirty="0" smtClean="0"/>
          </a:p>
          <a:p>
            <a:pPr algn="just"/>
            <a:endParaRPr lang="ru-RU" sz="2400" dirty="0" smtClean="0"/>
          </a:p>
          <a:p>
            <a:pPr algn="just"/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MO" b="1" dirty="0" smtClean="0"/>
              <a:t>Lucrări didactice naţionale</a:t>
            </a:r>
            <a:br>
              <a:rPr lang="ro-MO" b="1" dirty="0" smtClean="0"/>
            </a:br>
            <a:r>
              <a:rPr lang="ro-MO" b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6408712" cy="4389437"/>
          </a:xfrm>
        </p:spPr>
        <p:txBody>
          <a:bodyPr/>
          <a:lstStyle/>
          <a:p>
            <a:pPr lvl="0"/>
            <a:r>
              <a:rPr lang="ro-RO" dirty="0" smtClean="0"/>
              <a:t>ZORILO, L.; PERETEATCU, M.; RUSOV, V.;  PANCO T. </a:t>
            </a:r>
            <a:r>
              <a:rPr lang="ro-RO" i="1" dirty="0" smtClean="0"/>
              <a:t>Jocul cu nisip în educația incluzivă. Ghid pentru cadrele didactice și părinți. </a:t>
            </a:r>
            <a:r>
              <a:rPr lang="ro-RO" dirty="0" smtClean="0"/>
              <a:t>Bălți: Tipografia din Bălți, SRL, 2017. 52 p. ISBN  </a:t>
            </a:r>
            <a:r>
              <a:rPr lang="ru-RU" dirty="0" smtClean="0"/>
              <a:t>978-9975-3184-1-9.</a:t>
            </a:r>
          </a:p>
          <a:p>
            <a:pPr lvl="0"/>
            <a:r>
              <a:rPr lang="ro-RO" dirty="0" smtClean="0"/>
              <a:t>ZORILO, L.; PERETEATCU, M.; RUSOV, V.;  PANCO T. </a:t>
            </a:r>
            <a:r>
              <a:rPr lang="ro-RO" i="1" dirty="0" err="1" smtClean="0"/>
              <a:t>Семейное</a:t>
            </a:r>
            <a:r>
              <a:rPr lang="ro-RO" i="1" dirty="0" smtClean="0"/>
              <a:t> </a:t>
            </a:r>
            <a:r>
              <a:rPr lang="ro-RO" i="1" dirty="0" err="1" smtClean="0"/>
              <a:t>воспитаниe</a:t>
            </a:r>
            <a:r>
              <a:rPr lang="ro-RO" i="1" dirty="0" smtClean="0"/>
              <a:t> </a:t>
            </a:r>
            <a:r>
              <a:rPr lang="ro-RO" i="1" dirty="0" err="1" smtClean="0"/>
              <a:t>детей</a:t>
            </a:r>
            <a:r>
              <a:rPr lang="ro-RO" i="1" dirty="0" smtClean="0"/>
              <a:t> с </a:t>
            </a:r>
            <a:r>
              <a:rPr lang="ro-RO" i="1" dirty="0" err="1" smtClean="0"/>
              <a:t>особыми</a:t>
            </a:r>
            <a:r>
              <a:rPr lang="ro-RO" i="1" dirty="0" smtClean="0"/>
              <a:t> </a:t>
            </a:r>
            <a:r>
              <a:rPr lang="ro-RO" i="1" dirty="0" err="1" smtClean="0"/>
              <a:t>образовательными</a:t>
            </a:r>
            <a:r>
              <a:rPr lang="ro-RO" i="1" dirty="0" smtClean="0"/>
              <a:t> </a:t>
            </a:r>
            <a:r>
              <a:rPr lang="ro-RO" i="1" dirty="0" err="1" smtClean="0"/>
              <a:t>потребностями</a:t>
            </a:r>
            <a:r>
              <a:rPr lang="ro-RO" i="1" dirty="0" smtClean="0"/>
              <a:t>. </a:t>
            </a:r>
            <a:r>
              <a:rPr lang="ro-RO" i="1" dirty="0" err="1" smtClean="0"/>
              <a:t>Рекомендации</a:t>
            </a:r>
            <a:r>
              <a:rPr lang="ro-RO" i="1" dirty="0" smtClean="0"/>
              <a:t> </a:t>
            </a:r>
            <a:r>
              <a:rPr lang="ro-RO" i="1" dirty="0" err="1" smtClean="0"/>
              <a:t>педагогам</a:t>
            </a:r>
            <a:r>
              <a:rPr lang="ro-RO" i="1" dirty="0" smtClean="0"/>
              <a:t> и </a:t>
            </a:r>
            <a:r>
              <a:rPr lang="ro-RO" i="1" dirty="0" err="1" smtClean="0"/>
              <a:t>родителям</a:t>
            </a:r>
            <a:r>
              <a:rPr lang="ro-RO" i="1" dirty="0" smtClean="0"/>
              <a:t>. </a:t>
            </a:r>
            <a:r>
              <a:rPr lang="ro-RO" dirty="0" smtClean="0"/>
              <a:t>Bălți: Tipografia din Bălți, SRL, 2017. 215 p. ISBN </a:t>
            </a:r>
            <a:r>
              <a:rPr lang="it-IT" dirty="0" smtClean="0"/>
              <a:t>978-9975-3184-2-6.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16216" y="1124744"/>
            <a:ext cx="2280344" cy="30963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/>
          <a:lstStyle/>
          <a:p>
            <a:pPr algn="just"/>
            <a:r>
              <a:rPr lang="ro-RO" sz="4000" b="1" dirty="0" smtClean="0"/>
              <a:t>Capitole</a:t>
            </a:r>
            <a:r>
              <a:rPr lang="en-US" sz="4000" b="1" dirty="0" smtClean="0"/>
              <a:t> </a:t>
            </a:r>
            <a:r>
              <a:rPr lang="ro-RO" sz="4000" b="1" dirty="0" smtClean="0"/>
              <a:t>în monografii</a:t>
            </a:r>
            <a:r>
              <a:rPr lang="ro-MO" sz="4000" b="1" dirty="0" smtClean="0"/>
              <a:t> internaţionale</a:t>
            </a:r>
            <a:br>
              <a:rPr lang="ro-MO" sz="4000" b="1" dirty="0" smtClean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8769152" cy="4389437"/>
          </a:xfrm>
        </p:spPr>
        <p:txBody>
          <a:bodyPr/>
          <a:lstStyle/>
          <a:p>
            <a:pPr marL="514350" lvl="0" indent="-514350" algn="just">
              <a:buFont typeface="+mj-lt"/>
              <a:buAutoNum type="arabicPeriod"/>
            </a:pPr>
            <a:r>
              <a:rPr lang="ro-RO" dirty="0" smtClean="0"/>
              <a:t>ЗОРИЛО, Л.; ПАНЬКО, Т. </a:t>
            </a:r>
            <a:r>
              <a:rPr lang="ro-RO" dirty="0" err="1" smtClean="0"/>
              <a:t>Инклюзивная</a:t>
            </a:r>
            <a:r>
              <a:rPr lang="ro-RO" dirty="0" smtClean="0"/>
              <a:t> </a:t>
            </a:r>
            <a:r>
              <a:rPr lang="ro-RO" dirty="0" err="1" smtClean="0"/>
              <a:t>подготовка</a:t>
            </a:r>
            <a:r>
              <a:rPr lang="ro-RO" dirty="0" smtClean="0"/>
              <a:t>, </a:t>
            </a:r>
            <a:r>
              <a:rPr lang="ro-RO" dirty="0" err="1" smtClean="0"/>
              <a:t>как</a:t>
            </a:r>
            <a:r>
              <a:rPr lang="ro-RO" dirty="0" smtClean="0"/>
              <a:t> </a:t>
            </a:r>
            <a:r>
              <a:rPr lang="ro-RO" dirty="0" err="1" smtClean="0"/>
              <a:t>социально</a:t>
            </a:r>
            <a:r>
              <a:rPr lang="ro-RO" dirty="0" smtClean="0"/>
              <a:t> - </a:t>
            </a:r>
            <a:r>
              <a:rPr lang="ro-RO" dirty="0" err="1" smtClean="0"/>
              <a:t>педагогическая</a:t>
            </a:r>
            <a:r>
              <a:rPr lang="ro-RO" dirty="0" smtClean="0"/>
              <a:t> </a:t>
            </a:r>
            <a:r>
              <a:rPr lang="ro-RO" dirty="0" err="1" smtClean="0"/>
              <a:t>проблема</a:t>
            </a:r>
            <a:r>
              <a:rPr lang="ro-RO" dirty="0" smtClean="0"/>
              <a:t> </a:t>
            </a:r>
            <a:r>
              <a:rPr lang="ro-RO" dirty="0" err="1" smtClean="0"/>
              <a:t>повышения</a:t>
            </a:r>
            <a:r>
              <a:rPr lang="ro-RO" dirty="0" smtClean="0"/>
              <a:t> </a:t>
            </a:r>
            <a:r>
              <a:rPr lang="ro-RO" dirty="0" err="1" smtClean="0"/>
              <a:t>квалификации</a:t>
            </a:r>
            <a:r>
              <a:rPr lang="ro-RO" dirty="0" smtClean="0"/>
              <a:t> </a:t>
            </a:r>
            <a:r>
              <a:rPr lang="ro-RO" dirty="0" err="1" smtClean="0"/>
              <a:t>учителей</a:t>
            </a:r>
            <a:r>
              <a:rPr lang="ro-RO" dirty="0" smtClean="0"/>
              <a:t> </a:t>
            </a:r>
            <a:r>
              <a:rPr lang="ro-RO" dirty="0" err="1" smtClean="0"/>
              <a:t>начального</a:t>
            </a:r>
            <a:r>
              <a:rPr lang="ro-RO" dirty="0" smtClean="0"/>
              <a:t> </a:t>
            </a:r>
            <a:r>
              <a:rPr lang="ro-RO" dirty="0" err="1" smtClean="0"/>
              <a:t>обучения</a:t>
            </a:r>
            <a:r>
              <a:rPr lang="ro-RO" dirty="0" smtClean="0"/>
              <a:t>. В: </a:t>
            </a:r>
            <a:r>
              <a:rPr lang="ro-RO" i="1" dirty="0" err="1" smtClean="0"/>
              <a:t>Orientacje</a:t>
            </a:r>
            <a:r>
              <a:rPr lang="ro-RO" i="1" dirty="0" smtClean="0"/>
              <a:t> i </a:t>
            </a:r>
            <a:r>
              <a:rPr lang="ro-RO" i="1" dirty="0" err="1" smtClean="0"/>
              <a:t>prezedsiewziecia</a:t>
            </a:r>
            <a:r>
              <a:rPr lang="ro-RO" i="1" dirty="0" smtClean="0"/>
              <a:t> w </a:t>
            </a:r>
            <a:r>
              <a:rPr lang="ro-RO" i="1" dirty="0" err="1" smtClean="0"/>
              <a:t>edukacji</a:t>
            </a:r>
            <a:r>
              <a:rPr lang="ro-RO" i="1" dirty="0" smtClean="0"/>
              <a:t> </a:t>
            </a:r>
            <a:r>
              <a:rPr lang="ro-RO" i="1" dirty="0" err="1" smtClean="0"/>
              <a:t>przedszkolnej</a:t>
            </a:r>
            <a:r>
              <a:rPr lang="ro-RO" i="1" dirty="0" smtClean="0"/>
              <a:t> i </a:t>
            </a:r>
            <a:r>
              <a:rPr lang="ro-RO" i="1" dirty="0" err="1" smtClean="0"/>
              <a:t>szkolnej</a:t>
            </a:r>
            <a:r>
              <a:rPr lang="ro-RO" i="1" dirty="0" smtClean="0"/>
              <a:t>. Monografia </a:t>
            </a:r>
            <a:r>
              <a:rPr lang="ro-RO" i="1" dirty="0" err="1" smtClean="0"/>
              <a:t>wieloautorska</a:t>
            </a:r>
            <a:r>
              <a:rPr lang="ro-RO" i="1" dirty="0" smtClean="0"/>
              <a:t>. </a:t>
            </a:r>
            <a:r>
              <a:rPr lang="ro-RO" dirty="0" err="1" smtClean="0"/>
              <a:t>Siedlce</a:t>
            </a:r>
            <a:r>
              <a:rPr lang="ro-RO" dirty="0" smtClean="0"/>
              <a:t>: AKKA, 2017, pp. 113-121, ISBN 978-83-948104-0-5</a:t>
            </a:r>
            <a:endParaRPr lang="ru-RU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ro-RO" dirty="0" smtClean="0"/>
              <a:t>ПЕРЕТЯТКУ, М.; РУСОВ, В. </a:t>
            </a:r>
            <a:r>
              <a:rPr lang="ro-RO" dirty="0" err="1" smtClean="0"/>
              <a:t>Повышение</a:t>
            </a:r>
            <a:r>
              <a:rPr lang="ro-RO" dirty="0" smtClean="0"/>
              <a:t> </a:t>
            </a:r>
            <a:r>
              <a:rPr lang="ro-RO" dirty="0" err="1" smtClean="0"/>
              <a:t>квалификации</a:t>
            </a:r>
            <a:r>
              <a:rPr lang="ro-RO" dirty="0" smtClean="0"/>
              <a:t> </a:t>
            </a:r>
            <a:r>
              <a:rPr lang="ro-RO" dirty="0" err="1" smtClean="0"/>
              <a:t>директоров</a:t>
            </a:r>
            <a:r>
              <a:rPr lang="ro-RO" dirty="0" smtClean="0"/>
              <a:t> </a:t>
            </a:r>
            <a:r>
              <a:rPr lang="ro-RO" dirty="0" err="1" smtClean="0"/>
              <a:t>школ</a:t>
            </a:r>
            <a:r>
              <a:rPr lang="ro-RO" dirty="0" smtClean="0"/>
              <a:t> в </a:t>
            </a:r>
            <a:r>
              <a:rPr lang="ro-RO" dirty="0" err="1" smtClean="0"/>
              <a:t>области</a:t>
            </a:r>
            <a:r>
              <a:rPr lang="ro-RO" dirty="0" smtClean="0"/>
              <a:t> </a:t>
            </a:r>
            <a:r>
              <a:rPr lang="ro-RO" dirty="0" err="1" smtClean="0"/>
              <a:t>внедрения</a:t>
            </a:r>
            <a:r>
              <a:rPr lang="ro-RO" dirty="0" smtClean="0"/>
              <a:t> </a:t>
            </a:r>
            <a:r>
              <a:rPr lang="ro-RO" dirty="0" err="1" smtClean="0"/>
              <a:t>инноваций</a:t>
            </a:r>
            <a:r>
              <a:rPr lang="ro-RO" dirty="0" smtClean="0"/>
              <a:t> </a:t>
            </a:r>
            <a:r>
              <a:rPr lang="ro-RO" dirty="0" err="1" smtClean="0"/>
              <a:t>в</a:t>
            </a:r>
            <a:r>
              <a:rPr lang="ro-RO" dirty="0" smtClean="0"/>
              <a:t> </a:t>
            </a:r>
            <a:r>
              <a:rPr lang="ro-RO" dirty="0" err="1" smtClean="0"/>
              <a:t>образовательные</a:t>
            </a:r>
            <a:r>
              <a:rPr lang="ro-RO" dirty="0" smtClean="0"/>
              <a:t> </a:t>
            </a:r>
            <a:r>
              <a:rPr lang="ro-RO" dirty="0" err="1" smtClean="0"/>
              <a:t>учреждения</a:t>
            </a:r>
            <a:r>
              <a:rPr lang="ro-RO" dirty="0" smtClean="0"/>
              <a:t> </a:t>
            </a:r>
            <a:r>
              <a:rPr lang="ro-RO" dirty="0" err="1" smtClean="0"/>
              <a:t>республики</a:t>
            </a:r>
            <a:r>
              <a:rPr lang="ro-RO" dirty="0" smtClean="0"/>
              <a:t> </a:t>
            </a:r>
            <a:r>
              <a:rPr lang="ro-RO" dirty="0" err="1" smtClean="0"/>
              <a:t>Молдова</a:t>
            </a:r>
            <a:r>
              <a:rPr lang="ro-RO" dirty="0" smtClean="0"/>
              <a:t>. В: </a:t>
            </a:r>
            <a:r>
              <a:rPr lang="ro-RO" i="1" dirty="0" err="1" smtClean="0"/>
              <a:t>Orientacje</a:t>
            </a:r>
            <a:r>
              <a:rPr lang="ro-RO" i="1" dirty="0" smtClean="0"/>
              <a:t> i </a:t>
            </a:r>
            <a:r>
              <a:rPr lang="ro-RO" i="1" dirty="0" err="1" smtClean="0"/>
              <a:t>prezedsiewziecia</a:t>
            </a:r>
            <a:r>
              <a:rPr lang="ro-RO" i="1" dirty="0" smtClean="0"/>
              <a:t> w </a:t>
            </a:r>
            <a:r>
              <a:rPr lang="ro-RO" i="1" dirty="0" err="1" smtClean="0"/>
              <a:t>edukacji</a:t>
            </a:r>
            <a:r>
              <a:rPr lang="ro-RO" i="1" dirty="0" smtClean="0"/>
              <a:t> </a:t>
            </a:r>
            <a:r>
              <a:rPr lang="ro-RO" i="1" dirty="0" err="1" smtClean="0"/>
              <a:t>przedszkolnej</a:t>
            </a:r>
            <a:r>
              <a:rPr lang="ro-RO" i="1" dirty="0" smtClean="0"/>
              <a:t> i </a:t>
            </a:r>
            <a:r>
              <a:rPr lang="ro-RO" i="1" dirty="0" err="1" smtClean="0"/>
              <a:t>szkolnej</a:t>
            </a:r>
            <a:r>
              <a:rPr lang="ro-RO" i="1" dirty="0" smtClean="0"/>
              <a:t>. Monografia </a:t>
            </a:r>
            <a:r>
              <a:rPr lang="ro-RO" i="1" dirty="0" err="1" smtClean="0"/>
              <a:t>wieloautorska</a:t>
            </a:r>
            <a:r>
              <a:rPr lang="ro-RO" i="1" dirty="0" smtClean="0"/>
              <a:t>. </a:t>
            </a:r>
            <a:r>
              <a:rPr lang="ro-RO" dirty="0" err="1" smtClean="0"/>
              <a:t>Siedlce</a:t>
            </a:r>
            <a:r>
              <a:rPr lang="ro-RO" dirty="0" smtClean="0"/>
              <a:t>: AKKA, 2017, pp. 300-308, ISBN 978-83-941235-9-8</a:t>
            </a:r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55154"/>
          </a:xfrm>
        </p:spPr>
        <p:txBody>
          <a:bodyPr/>
          <a:lstStyle/>
          <a:p>
            <a:pPr lvl="0" algn="ctr"/>
            <a:r>
              <a:rPr lang="ro-MO" b="1" dirty="0" smtClean="0"/>
              <a:t>Articole în culegeri naţionale</a:t>
            </a:r>
            <a:r>
              <a:rPr lang="en-US" b="1" dirty="0" smtClean="0"/>
              <a:t> </a:t>
            </a:r>
            <a:r>
              <a:rPr lang="ro-MO" b="1" dirty="0" smtClean="0"/>
              <a:t/>
            </a:r>
            <a:br>
              <a:rPr lang="ro-MO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4389437"/>
          </a:xfrm>
        </p:spPr>
        <p:txBody>
          <a:bodyPr/>
          <a:lstStyle/>
          <a:p>
            <a:pPr lvl="0">
              <a:buFont typeface="+mj-lt"/>
              <a:buAutoNum type="arabicPeriod"/>
            </a:pPr>
            <a:r>
              <a:rPr lang="ro-RO" sz="1100" dirty="0" smtClean="0"/>
              <a:t>PERETEATCU, M. Aprecierile cadrelor didactice din învățământul preșcolar și primar privind implementarea educației incluzive. În: </a:t>
            </a:r>
            <a:r>
              <a:rPr lang="ro-RO" sz="1100" i="1" dirty="0" smtClean="0"/>
              <a:t>Educația incluzivă: dimensiuni, provocări, soluții. Ediția a III-a. Materialele conferinței  științifico-practice internaționale</a:t>
            </a:r>
            <a:r>
              <a:rPr lang="ro-RO" sz="1100" dirty="0" smtClean="0"/>
              <a:t>, Bălți,19 octombrie 2017. Bălți: S. n. Tipografia din Bălţi, 2017.  pp.18-24  ISBN </a:t>
            </a:r>
            <a:r>
              <a:rPr lang="ru-RU" sz="1100" dirty="0" smtClean="0"/>
              <a:t>978-9975-132-99-2.</a:t>
            </a:r>
          </a:p>
          <a:p>
            <a:pPr lvl="0">
              <a:buFont typeface="+mj-lt"/>
              <a:buAutoNum type="arabicPeriod"/>
            </a:pPr>
            <a:r>
              <a:rPr lang="ro-RO" sz="1100" dirty="0" smtClean="0"/>
              <a:t>PERETEATCU, M. Managementul parteneriatului educațional: grădiniță – familie - comunitate în contextul realizării educației incluzive. În: </a:t>
            </a:r>
            <a:r>
              <a:rPr lang="ro-RO" sz="1100" i="1" dirty="0" smtClean="0"/>
              <a:t>Managementul educațional: realizări și perspective de dezvoltare. Materialele conferinței  științifico-practice internaționale</a:t>
            </a:r>
            <a:r>
              <a:rPr lang="ro-RO" sz="1100" dirty="0" smtClean="0"/>
              <a:t>, Bălți, 27 aprilie 2017. Bălți: S. n. Tipografia din Bălţi, 2017.  pp. 329-334  ISBN 978-9975-132-97-8</a:t>
            </a:r>
            <a:endParaRPr lang="ru-RU" sz="1100" dirty="0" smtClean="0"/>
          </a:p>
          <a:p>
            <a:pPr lvl="0">
              <a:buFont typeface="+mj-lt"/>
              <a:buAutoNum type="arabicPeriod"/>
            </a:pPr>
            <a:r>
              <a:rPr lang="ro-RO" sz="1100" dirty="0" smtClean="0"/>
              <a:t>PERETEATCU, M. Stimularea deprinderilor de comunicare verbală la copiii autiști. În: </a:t>
            </a:r>
            <a:r>
              <a:rPr lang="ro-RO" sz="1100" i="1" dirty="0" smtClean="0"/>
              <a:t>Educația incluzivă: dimensiuni, provocări, soluții. Ediția a III-a. Materialele conferinței  științifico-practice internaționale</a:t>
            </a:r>
            <a:r>
              <a:rPr lang="ro-RO" sz="1100" dirty="0" smtClean="0"/>
              <a:t>, Bălți,19 octombrie 2017. Bălți: S. n. Tipografia din Bălţi, 2017.  pp. 103-111, ISBN </a:t>
            </a:r>
            <a:r>
              <a:rPr lang="ru-RU" sz="1100" dirty="0" smtClean="0"/>
              <a:t>978-9975-132-99-2.</a:t>
            </a:r>
          </a:p>
          <a:p>
            <a:pPr lvl="0">
              <a:buFont typeface="+mj-lt"/>
              <a:buAutoNum type="arabicPeriod"/>
            </a:pPr>
            <a:r>
              <a:rPr lang="ro-RO" sz="1100" dirty="0" smtClean="0"/>
              <a:t>RUSOV, V. Formarea culturii incluzive în organizația școlară. În: </a:t>
            </a:r>
            <a:r>
              <a:rPr lang="ro-RO" sz="1100" i="1" dirty="0" smtClean="0"/>
              <a:t>Managementul educațional: realizări și perspective de dezvoltare. Materialele conferinței  științifico-practice internaționale</a:t>
            </a:r>
            <a:r>
              <a:rPr lang="ro-RO" sz="1100" dirty="0" smtClean="0"/>
              <a:t>, Bălți, 27 aprilie 2017. Bălți: S. n. Tipografia din Bălţi, 2017.  pp. 82-85  ISBN 978-9975-132-97-8</a:t>
            </a:r>
            <a:endParaRPr lang="ru-RU" sz="1100" dirty="0" smtClean="0"/>
          </a:p>
          <a:p>
            <a:pPr lvl="0">
              <a:buFont typeface="+mj-lt"/>
              <a:buAutoNum type="arabicPeriod"/>
            </a:pPr>
            <a:r>
              <a:rPr lang="ro-RO" sz="1100" dirty="0" smtClean="0"/>
              <a:t>RUSOV, V. Particularități ele climatului organizațional în școala incluzivă. În: </a:t>
            </a:r>
            <a:r>
              <a:rPr lang="ro-RO" sz="1100" i="1" dirty="0" smtClean="0"/>
              <a:t>Educația incluzivă: dimensiuni, provocări, soluții. Ediția a III-a. Materialele conferinței  științifico-practice internaționale</a:t>
            </a:r>
            <a:r>
              <a:rPr lang="ro-RO" sz="1100" dirty="0" smtClean="0"/>
              <a:t>, Bălți,19 octombrie 2017. Bălți: S. n. Tipografia din Bălţi, 2017.  pp. 364-396,  ISBN </a:t>
            </a:r>
            <a:r>
              <a:rPr lang="ru-RU" sz="1100" dirty="0" smtClean="0"/>
              <a:t>978-9975-132-99-2.</a:t>
            </a:r>
          </a:p>
          <a:p>
            <a:pPr lvl="0">
              <a:buFont typeface="+mj-lt"/>
              <a:buAutoNum type="arabicPeriod"/>
            </a:pPr>
            <a:r>
              <a:rPr lang="ro-RO" sz="1100" dirty="0" smtClean="0"/>
              <a:t>ZORILO, L. </a:t>
            </a:r>
            <a:r>
              <a:rPr lang="ro-RO" sz="1100" dirty="0" err="1" smtClean="0"/>
              <a:t>Взаимодействие</a:t>
            </a:r>
            <a:r>
              <a:rPr lang="ro-RO" sz="1100" dirty="0" smtClean="0"/>
              <a:t> </a:t>
            </a:r>
            <a:r>
              <a:rPr lang="ro-RO" sz="1100" dirty="0" err="1" smtClean="0"/>
              <a:t>семьи</a:t>
            </a:r>
            <a:r>
              <a:rPr lang="ro-RO" sz="1100" dirty="0" smtClean="0"/>
              <a:t> и </a:t>
            </a:r>
            <a:r>
              <a:rPr lang="ro-RO" sz="1100" dirty="0" err="1" smtClean="0"/>
              <a:t>школы</a:t>
            </a:r>
            <a:r>
              <a:rPr lang="ro-RO" sz="1100" dirty="0" smtClean="0"/>
              <a:t> в </a:t>
            </a:r>
            <a:r>
              <a:rPr lang="ro-RO" sz="1100" dirty="0" err="1" smtClean="0"/>
              <a:t>реализации</a:t>
            </a:r>
            <a:r>
              <a:rPr lang="ro-RO" sz="1100" dirty="0" smtClean="0"/>
              <a:t> </a:t>
            </a:r>
            <a:r>
              <a:rPr lang="ro-RO" sz="1100" dirty="0" err="1" smtClean="0"/>
              <a:t>коррекционно-педагогической</a:t>
            </a:r>
            <a:r>
              <a:rPr lang="ro-RO" sz="1100" dirty="0" smtClean="0"/>
              <a:t> </a:t>
            </a:r>
            <a:r>
              <a:rPr lang="ro-RO" sz="1100" dirty="0" err="1" smtClean="0"/>
              <a:t>поддержки</a:t>
            </a:r>
            <a:r>
              <a:rPr lang="ro-RO" sz="1100" dirty="0" smtClean="0"/>
              <a:t> </a:t>
            </a:r>
            <a:r>
              <a:rPr lang="ro-RO" sz="1100" dirty="0" err="1" smtClean="0"/>
              <a:t>учащихся</a:t>
            </a:r>
            <a:r>
              <a:rPr lang="ro-RO" sz="1100" dirty="0" smtClean="0"/>
              <a:t> с </a:t>
            </a:r>
            <a:r>
              <a:rPr lang="ro-RO" sz="1100" dirty="0" err="1" smtClean="0"/>
              <a:t>умственной</a:t>
            </a:r>
            <a:r>
              <a:rPr lang="ro-RO" sz="1100" dirty="0" smtClean="0"/>
              <a:t> </a:t>
            </a:r>
            <a:r>
              <a:rPr lang="ro-RO" sz="1100" dirty="0" err="1" smtClean="0"/>
              <a:t>недостаточностью</a:t>
            </a:r>
            <a:r>
              <a:rPr lang="ro-RO" sz="1100" dirty="0" smtClean="0"/>
              <a:t> в </a:t>
            </a:r>
            <a:r>
              <a:rPr lang="ro-RO" sz="1100" dirty="0" err="1" smtClean="0"/>
              <a:t>условиях</a:t>
            </a:r>
            <a:r>
              <a:rPr lang="ro-RO" sz="1100" dirty="0" smtClean="0"/>
              <a:t> </a:t>
            </a:r>
            <a:r>
              <a:rPr lang="ro-RO" sz="1100" dirty="0" err="1" smtClean="0"/>
              <a:t>инклюзивного</a:t>
            </a:r>
            <a:r>
              <a:rPr lang="ro-RO" sz="1100" dirty="0" smtClean="0"/>
              <a:t> </a:t>
            </a:r>
            <a:r>
              <a:rPr lang="ro-RO" sz="1100" dirty="0" err="1" smtClean="0"/>
              <a:t>обучения</a:t>
            </a:r>
            <a:r>
              <a:rPr lang="ro-RO" sz="1100" dirty="0" smtClean="0"/>
              <a:t>. În: </a:t>
            </a:r>
            <a:r>
              <a:rPr lang="ro-RO" sz="1100" i="1" dirty="0" smtClean="0"/>
              <a:t>Educația incluzivă: dimensiuni, provocări, soluții. Ediția a III-a. Materialele conferinței  științifico-practice internaționale</a:t>
            </a:r>
            <a:r>
              <a:rPr lang="ro-RO" sz="1100" dirty="0" smtClean="0"/>
              <a:t>, Bălți,19 octombrie 2017. Bălți: S. n. Tipografia din Bălţi, 2017.  pp. 333-338 ISBN </a:t>
            </a:r>
            <a:r>
              <a:rPr lang="ru-RU" sz="1100" dirty="0" smtClean="0"/>
              <a:t>978-9975-132-99-2.</a:t>
            </a:r>
          </a:p>
          <a:p>
            <a:pPr lvl="0">
              <a:buFont typeface="+mj-lt"/>
              <a:buAutoNum type="arabicPeriod"/>
            </a:pPr>
            <a:r>
              <a:rPr lang="ro-RO" sz="1100" dirty="0" smtClean="0"/>
              <a:t>ZORILO, L. </a:t>
            </a:r>
            <a:r>
              <a:rPr lang="ro-RO" sz="1100" dirty="0" err="1" smtClean="0"/>
              <a:t>Профессиональное</a:t>
            </a:r>
            <a:r>
              <a:rPr lang="ro-RO" sz="1100" dirty="0" smtClean="0"/>
              <a:t> </a:t>
            </a:r>
            <a:r>
              <a:rPr lang="ro-RO" sz="1100" dirty="0" err="1" smtClean="0"/>
              <a:t>саморазвития</a:t>
            </a:r>
            <a:r>
              <a:rPr lang="ro-RO" sz="1100" dirty="0" smtClean="0"/>
              <a:t> </a:t>
            </a:r>
            <a:r>
              <a:rPr lang="ro-RO" sz="1100" dirty="0" err="1" smtClean="0"/>
              <a:t>воспитателя</a:t>
            </a:r>
            <a:r>
              <a:rPr lang="ro-RO" sz="1100" dirty="0" smtClean="0"/>
              <a:t> </a:t>
            </a:r>
            <a:r>
              <a:rPr lang="ro-RO" sz="1100" dirty="0" err="1" smtClean="0"/>
              <a:t>детского</a:t>
            </a:r>
            <a:r>
              <a:rPr lang="ro-RO" sz="1100" dirty="0" smtClean="0"/>
              <a:t> </a:t>
            </a:r>
            <a:r>
              <a:rPr lang="ro-RO" sz="1100" dirty="0" err="1" smtClean="0"/>
              <a:t>сада</a:t>
            </a:r>
            <a:r>
              <a:rPr lang="ro-RO" sz="1100" dirty="0" smtClean="0"/>
              <a:t> в </a:t>
            </a:r>
            <a:r>
              <a:rPr lang="ro-RO" sz="1100" dirty="0" err="1" smtClean="0"/>
              <a:t>области</a:t>
            </a:r>
            <a:r>
              <a:rPr lang="ro-RO" sz="1100" dirty="0" smtClean="0"/>
              <a:t> </a:t>
            </a:r>
            <a:r>
              <a:rPr lang="ro-RO" sz="1100" dirty="0" err="1" smtClean="0"/>
              <a:t>инклюзивного</a:t>
            </a:r>
            <a:r>
              <a:rPr lang="ro-RO" sz="1100" dirty="0" smtClean="0"/>
              <a:t> </a:t>
            </a:r>
            <a:r>
              <a:rPr lang="ro-RO" sz="1100" dirty="0" err="1" smtClean="0"/>
              <a:t>образования</a:t>
            </a:r>
            <a:r>
              <a:rPr lang="ro-RO" sz="1100" dirty="0" smtClean="0"/>
              <a:t>. În: </a:t>
            </a:r>
            <a:r>
              <a:rPr lang="ro-RO" sz="1100" i="1" dirty="0" smtClean="0"/>
              <a:t>Educația incluzivă: dimensiuni, provocări, soluții. Ediția a III-a. Materialele conferinței  științifico-practice internaționale</a:t>
            </a:r>
            <a:r>
              <a:rPr lang="ro-RO" sz="1100" dirty="0" smtClean="0"/>
              <a:t>, Bălți,19 octombrie 2017. Bălți: S. n. Tipografia din Bălţi, 2017.  pp. 338-388  ISBN </a:t>
            </a:r>
            <a:r>
              <a:rPr lang="ru-RU" sz="1100" dirty="0" smtClean="0"/>
              <a:t>978-9975-132-99-2.</a:t>
            </a:r>
          </a:p>
          <a:p>
            <a:pPr lvl="0">
              <a:buFont typeface="+mj-lt"/>
              <a:buAutoNum type="arabicPeriod"/>
            </a:pPr>
            <a:r>
              <a:rPr lang="ro-RO" sz="1100" dirty="0" smtClean="0"/>
              <a:t>ZORILO, L. </a:t>
            </a:r>
            <a:r>
              <a:rPr lang="ro-RO" sz="1100" dirty="0" err="1" smtClean="0"/>
              <a:t>Работа</a:t>
            </a:r>
            <a:r>
              <a:rPr lang="ro-RO" sz="1100" dirty="0" smtClean="0"/>
              <a:t> </a:t>
            </a:r>
            <a:r>
              <a:rPr lang="ro-RO" sz="1100" dirty="0" err="1" smtClean="0"/>
              <a:t>заведующего</a:t>
            </a:r>
            <a:r>
              <a:rPr lang="ro-RO" sz="1100" dirty="0" smtClean="0"/>
              <a:t> </a:t>
            </a:r>
            <a:r>
              <a:rPr lang="ro-RO" sz="1100" dirty="0" err="1" smtClean="0"/>
              <a:t>дошкольным</a:t>
            </a:r>
            <a:r>
              <a:rPr lang="ro-RO" sz="1100" dirty="0" smtClean="0"/>
              <a:t> </a:t>
            </a:r>
            <a:r>
              <a:rPr lang="ro-RO" sz="1100" dirty="0" err="1" smtClean="0"/>
              <a:t>учреждением</a:t>
            </a:r>
            <a:r>
              <a:rPr lang="ro-RO" sz="1100" dirty="0" smtClean="0"/>
              <a:t> </a:t>
            </a:r>
            <a:r>
              <a:rPr lang="ro-RO" sz="1100" dirty="0" err="1" smtClean="0"/>
              <a:t>по</a:t>
            </a:r>
            <a:r>
              <a:rPr lang="ro-RO" sz="1100" dirty="0" smtClean="0"/>
              <a:t> </a:t>
            </a:r>
            <a:r>
              <a:rPr lang="ro-RO" sz="1100" dirty="0" err="1" smtClean="0"/>
              <a:t>активизации</a:t>
            </a:r>
            <a:r>
              <a:rPr lang="ro-RO" sz="1100" dirty="0" smtClean="0"/>
              <a:t> </a:t>
            </a:r>
            <a:r>
              <a:rPr lang="ro-RO" sz="1100" dirty="0" err="1" smtClean="0"/>
              <a:t>воспитателей</a:t>
            </a:r>
            <a:r>
              <a:rPr lang="ro-RO" sz="1100" dirty="0" smtClean="0"/>
              <a:t> </a:t>
            </a:r>
            <a:r>
              <a:rPr lang="ro-RO" sz="1100" dirty="0" err="1" smtClean="0"/>
              <a:t>через</a:t>
            </a:r>
            <a:r>
              <a:rPr lang="ro-RO" sz="1100" dirty="0" smtClean="0"/>
              <a:t> </a:t>
            </a:r>
            <a:r>
              <a:rPr lang="ro-RO" sz="1100" dirty="0" err="1" smtClean="0"/>
              <a:t>их</a:t>
            </a:r>
            <a:r>
              <a:rPr lang="ro-RO" sz="1100" dirty="0" smtClean="0"/>
              <a:t> </a:t>
            </a:r>
            <a:r>
              <a:rPr lang="ro-RO" sz="1100" dirty="0" err="1" smtClean="0"/>
              <a:t>участие</a:t>
            </a:r>
            <a:r>
              <a:rPr lang="ro-RO" sz="1100" dirty="0" smtClean="0"/>
              <a:t> в </a:t>
            </a:r>
            <a:r>
              <a:rPr lang="ro-RO" sz="1100" dirty="0" err="1" smtClean="0"/>
              <a:t>командной</a:t>
            </a:r>
            <a:r>
              <a:rPr lang="ro-RO" sz="1100" dirty="0" smtClean="0"/>
              <a:t> </a:t>
            </a:r>
            <a:r>
              <a:rPr lang="ro-RO" sz="1100" dirty="0" err="1" smtClean="0"/>
              <a:t>работе</a:t>
            </a:r>
            <a:r>
              <a:rPr lang="ro-RO" sz="1100" dirty="0" smtClean="0"/>
              <a:t>. În: </a:t>
            </a:r>
            <a:r>
              <a:rPr lang="ro-RO" sz="1100" i="1" dirty="0" smtClean="0"/>
              <a:t>Managementul educațional: realizări și perspective de dezvoltare. Materialele conferinței  științifico-practice internaționale</a:t>
            </a:r>
            <a:r>
              <a:rPr lang="ro-RO" sz="1100" dirty="0" smtClean="0"/>
              <a:t>, Bălți, 27 aprilie 2017. Bălți: S. n. Tipografia din Bălţi, 2017.  C. 325-329. ISBN 978-9975-132-97-8</a:t>
            </a:r>
            <a:endParaRPr lang="ru-RU" sz="1100" dirty="0" smtClean="0"/>
          </a:p>
          <a:p>
            <a:pPr lvl="0">
              <a:buFont typeface="+mj-lt"/>
              <a:buAutoNum type="arabicPeriod"/>
            </a:pPr>
            <a:r>
              <a:rPr lang="ro-RO" sz="1100" dirty="0" smtClean="0"/>
              <a:t>ПАНЬКО, Т. </a:t>
            </a:r>
            <a:r>
              <a:rPr lang="ro-RO" sz="1100" dirty="0" err="1" smtClean="0"/>
              <a:t>Педагогические</a:t>
            </a:r>
            <a:r>
              <a:rPr lang="ro-RO" sz="1100" dirty="0" smtClean="0"/>
              <a:t> </a:t>
            </a:r>
            <a:r>
              <a:rPr lang="ro-RO" sz="1100" dirty="0" err="1" smtClean="0"/>
              <a:t>условия</a:t>
            </a:r>
            <a:r>
              <a:rPr lang="ro-RO" sz="1100" dirty="0" smtClean="0"/>
              <a:t> </a:t>
            </a:r>
            <a:r>
              <a:rPr lang="ro-RO" sz="1100" dirty="0" err="1" smtClean="0"/>
              <a:t>адаптации</a:t>
            </a:r>
            <a:r>
              <a:rPr lang="ro-RO" sz="1100" dirty="0" smtClean="0"/>
              <a:t> </a:t>
            </a:r>
            <a:r>
              <a:rPr lang="ro-RO" sz="1100" dirty="0" err="1" smtClean="0"/>
              <a:t>ребенка</a:t>
            </a:r>
            <a:r>
              <a:rPr lang="ro-RO" sz="1100" dirty="0" smtClean="0"/>
              <a:t> с ОВЗ в </a:t>
            </a:r>
            <a:r>
              <a:rPr lang="ro-RO" sz="1100" dirty="0" err="1" smtClean="0"/>
              <a:t>общеобразовательном</a:t>
            </a:r>
            <a:r>
              <a:rPr lang="ro-RO" sz="1100" dirty="0" smtClean="0"/>
              <a:t> </a:t>
            </a:r>
            <a:r>
              <a:rPr lang="ro-RO" sz="1100" dirty="0" err="1" smtClean="0"/>
              <a:t>классе</a:t>
            </a:r>
            <a:r>
              <a:rPr lang="ro-RO" sz="1100" dirty="0" smtClean="0"/>
              <a:t>. În: </a:t>
            </a:r>
            <a:r>
              <a:rPr lang="ro-RO" sz="1100" i="1" dirty="0" smtClean="0"/>
              <a:t>Educația incluzivă: dimensiuni, provocări, soluții. Ediția a III-a. Materialele conferinței  științifico-practice internaționale</a:t>
            </a:r>
            <a:r>
              <a:rPr lang="ro-RO" sz="1100" dirty="0" smtClean="0"/>
              <a:t>, Bălți,19 octombrie 2017. Bălți: S. n. Tipografia din Bălţi, 2017.  pp. 398-402, ISBN </a:t>
            </a:r>
            <a:r>
              <a:rPr lang="ru-RU" sz="1100" dirty="0" smtClean="0"/>
              <a:t>978-9975-132-99-2.</a:t>
            </a:r>
          </a:p>
          <a:p>
            <a:pPr lvl="0">
              <a:buFont typeface="+mj-lt"/>
              <a:buAutoNum type="arabicPeriod"/>
            </a:pPr>
            <a:r>
              <a:rPr lang="ro-RO" sz="1100" dirty="0" smtClean="0"/>
              <a:t>ПАНЬКО, Т.</a:t>
            </a:r>
            <a:r>
              <a:rPr lang="ru-RU" sz="1100" dirty="0" smtClean="0"/>
              <a:t>Обеспечение индивидуального подхода к ребёнку с ООП в инклюзивном классе. </a:t>
            </a:r>
            <a:r>
              <a:rPr lang="ro-RO" sz="1100" dirty="0" smtClean="0"/>
              <a:t>În: </a:t>
            </a:r>
            <a:r>
              <a:rPr lang="ro-RO" sz="1100" i="1" dirty="0" smtClean="0"/>
              <a:t>Educația incluzivă: dimensiuni, provocări, soluții. Ediția a III-a. Materialele conferinței  științifico-practice internaționale</a:t>
            </a:r>
            <a:r>
              <a:rPr lang="ro-RO" sz="1100" dirty="0" smtClean="0"/>
              <a:t>, Bălți,19 octombrie 2017. Bălți: S. n. Tipografia din Bălţi, 2017.  pp. 253-257, ISBN </a:t>
            </a:r>
            <a:r>
              <a:rPr lang="ru-RU" sz="1100" dirty="0" smtClean="0"/>
              <a:t>978-9975-132-99-2.</a:t>
            </a:r>
          </a:p>
          <a:p>
            <a:pPr>
              <a:buFont typeface="+mj-lt"/>
              <a:buAutoNum type="arabicPeriod"/>
            </a:pPr>
            <a:endParaRPr lang="ru-RU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o-MO" sz="4400" b="1" dirty="0" smtClean="0"/>
              <a:t>Articole în culegeri internaţionale</a:t>
            </a:r>
            <a:r>
              <a:rPr lang="en-US" sz="4400" b="1" dirty="0" smtClean="0"/>
              <a:t> </a:t>
            </a:r>
            <a:r>
              <a:rPr lang="ro-MO" sz="4400" b="1" dirty="0" smtClean="0">
                <a:solidFill>
                  <a:srgbClr val="C00000"/>
                </a:solidFill>
              </a:rPr>
              <a:t/>
            </a:r>
            <a:br>
              <a:rPr lang="ro-MO" sz="4400" b="1" dirty="0" smtClean="0">
                <a:solidFill>
                  <a:srgbClr val="C00000"/>
                </a:solidFill>
              </a:rPr>
            </a:b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4389437"/>
          </a:xfrm>
        </p:spPr>
        <p:txBody>
          <a:bodyPr/>
          <a:lstStyle/>
          <a:p>
            <a:pPr lvl="0">
              <a:buFont typeface="+mj-lt"/>
              <a:buAutoNum type="arabicPeriod"/>
            </a:pPr>
            <a:r>
              <a:rPr lang="ro-RO" sz="1100" dirty="0" smtClean="0"/>
              <a:t>PERETEATCU, M.; RUSU, M. Formarea continuă la nivel intern a cadrelor didactice din perspectiva realizării educației incluzive. IN: </a:t>
            </a:r>
            <a:r>
              <a:rPr lang="ro-RO" sz="1100" i="1" dirty="0" smtClean="0"/>
              <a:t>Alternative educaționale viabile în integrarea elevilor cu cerințe educaționale speciale</a:t>
            </a:r>
            <a:r>
              <a:rPr lang="ro-RO" sz="1100" dirty="0" smtClean="0"/>
              <a:t>. </a:t>
            </a:r>
            <a:r>
              <a:rPr lang="ro-RO" sz="1100" i="1" dirty="0" smtClean="0"/>
              <a:t>Culegerea materialelor Simpozionului național cu participare internaţională</a:t>
            </a:r>
            <a:r>
              <a:rPr lang="ro-RO" sz="1100" dirty="0" smtClean="0"/>
              <a:t>, 19 mai 2017, Comănești, jud. Bacău, România. Iași: </a:t>
            </a:r>
            <a:r>
              <a:rPr lang="ro-RO" sz="1100" dirty="0" err="1" smtClean="0"/>
              <a:t>Perfomantica</a:t>
            </a:r>
            <a:r>
              <a:rPr lang="ro-RO" sz="1100" dirty="0" smtClean="0"/>
              <a:t>, 2017. p.21-25. ISBN 978-606-685-553-2.</a:t>
            </a:r>
            <a:endParaRPr lang="ru-RU" sz="1100" dirty="0" smtClean="0"/>
          </a:p>
          <a:p>
            <a:pPr lvl="0">
              <a:buFont typeface="+mj-lt"/>
              <a:buAutoNum type="arabicPeriod"/>
            </a:pPr>
            <a:r>
              <a:rPr lang="ro-RO" sz="1100" dirty="0" smtClean="0"/>
              <a:t>ȘOVA, T.; RUSOV, V. Dificultăți în activitatea cadrului didactic de sprijin. IN: </a:t>
            </a:r>
            <a:r>
              <a:rPr lang="ro-RO" sz="1100" i="1" dirty="0" smtClean="0"/>
              <a:t>Alternative educaționale viabile în integrarea elevilor cu cerințe educaționale speciale</a:t>
            </a:r>
            <a:r>
              <a:rPr lang="ro-RO" sz="1100" dirty="0" smtClean="0"/>
              <a:t>. </a:t>
            </a:r>
            <a:r>
              <a:rPr lang="ro-RO" sz="1100" i="1" dirty="0" smtClean="0"/>
              <a:t>Culegerea materialelor Simpozionului național cu participare internaţională</a:t>
            </a:r>
            <a:r>
              <a:rPr lang="ro-RO" sz="1100" dirty="0" smtClean="0"/>
              <a:t>, 19 mai 2017, Comănești, jud. Bacău, România. Iași: </a:t>
            </a:r>
            <a:r>
              <a:rPr lang="ro-RO" sz="1100" dirty="0" err="1" smtClean="0"/>
              <a:t>Perfomantica</a:t>
            </a:r>
            <a:r>
              <a:rPr lang="ro-RO" sz="1100" dirty="0" smtClean="0"/>
              <a:t>, 2017. p.17-20. ISBN 978-606-685-553-2.</a:t>
            </a:r>
            <a:endParaRPr lang="ru-RU" sz="1100" dirty="0" smtClean="0"/>
          </a:p>
          <a:p>
            <a:pPr lvl="0">
              <a:buFont typeface="+mj-lt"/>
              <a:buAutoNum type="arabicPeriod"/>
            </a:pPr>
            <a:r>
              <a:rPr lang="ro-RO" sz="1100" dirty="0" smtClean="0"/>
              <a:t>ПАНЬКО, Т. </a:t>
            </a:r>
            <a:r>
              <a:rPr lang="ro-RO" sz="1100" dirty="0" err="1" smtClean="0"/>
              <a:t>Актуальные</a:t>
            </a:r>
            <a:r>
              <a:rPr lang="ro-RO" sz="1100" dirty="0" smtClean="0"/>
              <a:t> </a:t>
            </a:r>
            <a:r>
              <a:rPr lang="ro-RO" sz="1100" dirty="0" err="1" smtClean="0"/>
              <a:t>проблемы</a:t>
            </a:r>
            <a:r>
              <a:rPr lang="ro-RO" sz="1100" dirty="0" smtClean="0"/>
              <a:t> </a:t>
            </a:r>
            <a:r>
              <a:rPr lang="ro-RO" sz="1100" dirty="0" err="1" smtClean="0"/>
              <a:t>подготовки</a:t>
            </a:r>
            <a:r>
              <a:rPr lang="ro-RO" sz="1100" dirty="0" smtClean="0"/>
              <a:t> </a:t>
            </a:r>
            <a:r>
              <a:rPr lang="ro-RO" sz="1100" dirty="0" err="1" smtClean="0"/>
              <a:t>студентов</a:t>
            </a:r>
            <a:r>
              <a:rPr lang="ro-RO" sz="1100" dirty="0" smtClean="0"/>
              <a:t> к </a:t>
            </a:r>
            <a:r>
              <a:rPr lang="ro-RO" sz="1100" dirty="0" err="1" smtClean="0"/>
              <a:t>работе</a:t>
            </a:r>
            <a:r>
              <a:rPr lang="ro-RO" sz="1100" dirty="0" smtClean="0"/>
              <a:t> в </a:t>
            </a:r>
            <a:r>
              <a:rPr lang="ro-RO" sz="1100" dirty="0" err="1" smtClean="0"/>
              <a:t>условиях</a:t>
            </a:r>
            <a:r>
              <a:rPr lang="ro-RO" sz="1100" dirty="0" smtClean="0"/>
              <a:t> </a:t>
            </a:r>
            <a:r>
              <a:rPr lang="ro-RO" sz="1100" dirty="0" err="1" smtClean="0"/>
              <a:t>модернизации</a:t>
            </a:r>
            <a:r>
              <a:rPr lang="ro-RO" sz="1100" dirty="0" smtClean="0"/>
              <a:t> </a:t>
            </a:r>
            <a:r>
              <a:rPr lang="ro-RO" sz="1100" dirty="0" err="1" smtClean="0"/>
              <a:t>системы</a:t>
            </a:r>
            <a:r>
              <a:rPr lang="ro-RO" sz="1100" dirty="0" smtClean="0"/>
              <a:t> </a:t>
            </a:r>
            <a:r>
              <a:rPr lang="ro-RO" sz="1100" dirty="0" err="1" smtClean="0"/>
              <a:t>образования</a:t>
            </a:r>
            <a:r>
              <a:rPr lang="ro-RO" sz="1100" dirty="0" smtClean="0"/>
              <a:t> </a:t>
            </a:r>
            <a:r>
              <a:rPr lang="ro-RO" sz="1100" dirty="0" err="1" smtClean="0"/>
              <a:t>в</a:t>
            </a:r>
            <a:r>
              <a:rPr lang="ro-RO" sz="1100" dirty="0" smtClean="0"/>
              <a:t> </a:t>
            </a:r>
            <a:r>
              <a:rPr lang="ro-RO" sz="1100" dirty="0" err="1" smtClean="0"/>
              <a:t>республике</a:t>
            </a:r>
            <a:r>
              <a:rPr lang="ro-RO" sz="1100" dirty="0" smtClean="0"/>
              <a:t> </a:t>
            </a:r>
            <a:r>
              <a:rPr lang="ro-RO" sz="1100" dirty="0" err="1" smtClean="0"/>
              <a:t>Молдова</a:t>
            </a:r>
            <a:r>
              <a:rPr lang="ro-RO" sz="1100" dirty="0" smtClean="0"/>
              <a:t>. В: </a:t>
            </a:r>
            <a:r>
              <a:rPr lang="ro-RO" sz="1100" i="1" dirty="0" err="1" smtClean="0"/>
              <a:t>Сборнике</a:t>
            </a:r>
            <a:r>
              <a:rPr lang="ro-RO" sz="1100" i="1" dirty="0" smtClean="0"/>
              <a:t> Х </a:t>
            </a:r>
            <a:r>
              <a:rPr lang="ro-RO" sz="1100" i="1" dirty="0" err="1" smtClean="0"/>
              <a:t>Международной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научно-практической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конференции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студентов</a:t>
            </a:r>
            <a:r>
              <a:rPr lang="ro-RO" sz="1100" i="1" dirty="0" smtClean="0"/>
              <a:t> и </a:t>
            </a:r>
            <a:r>
              <a:rPr lang="ro-RO" sz="1100" i="1" dirty="0" err="1" smtClean="0"/>
              <a:t>молодых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ученых</a:t>
            </a:r>
            <a:r>
              <a:rPr lang="ro-RO" sz="1100" i="1" dirty="0" smtClean="0"/>
              <a:t> „</a:t>
            </a:r>
            <a:r>
              <a:rPr lang="ro-RO" sz="1100" i="1" dirty="0" err="1" smtClean="0"/>
              <a:t>Наука</a:t>
            </a:r>
            <a:r>
              <a:rPr lang="ro-RO" sz="1100" i="1" dirty="0" smtClean="0"/>
              <a:t>, </a:t>
            </a:r>
            <a:r>
              <a:rPr lang="ro-RO" sz="1100" i="1" dirty="0" err="1" smtClean="0"/>
              <a:t>освіта</a:t>
            </a:r>
            <a:r>
              <a:rPr lang="ro-RO" sz="1100" i="1" dirty="0" smtClean="0"/>
              <a:t>, </a:t>
            </a:r>
            <a:r>
              <a:rPr lang="ro-RO" sz="1100" i="1" dirty="0" err="1" smtClean="0"/>
              <a:t>суспільство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очима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молодих</a:t>
            </a:r>
            <a:r>
              <a:rPr lang="ro-RO" sz="1100" i="1" dirty="0" smtClean="0"/>
              <a:t>”</a:t>
            </a:r>
            <a:r>
              <a:rPr lang="ro-RO" sz="1100" dirty="0" smtClean="0"/>
              <a:t>, </a:t>
            </a:r>
            <a:r>
              <a:rPr lang="ro-RO" sz="1100" dirty="0" err="1" smtClean="0"/>
              <a:t>Украина</a:t>
            </a:r>
            <a:r>
              <a:rPr lang="ro-RO" sz="1100" dirty="0" smtClean="0"/>
              <a:t>, </a:t>
            </a:r>
            <a:r>
              <a:rPr lang="ro-RO" sz="1100" dirty="0" err="1" smtClean="0"/>
              <a:t>Ровно</a:t>
            </a:r>
            <a:r>
              <a:rPr lang="ro-RO" sz="1100" dirty="0" smtClean="0"/>
              <a:t>, 17 </a:t>
            </a:r>
            <a:r>
              <a:rPr lang="ro-RO" sz="1100" dirty="0" err="1" smtClean="0"/>
              <a:t>мая</a:t>
            </a:r>
            <a:r>
              <a:rPr lang="ro-RO" sz="1100" dirty="0" smtClean="0"/>
              <a:t> 2017, с. 113-115. ББК 72 УДК 001+37+316.3 Н-34.</a:t>
            </a:r>
            <a:endParaRPr lang="ru-RU" sz="1100" dirty="0" smtClean="0"/>
          </a:p>
          <a:p>
            <a:pPr lvl="0">
              <a:buFont typeface="+mj-lt"/>
              <a:buAutoNum type="arabicPeriod"/>
            </a:pPr>
            <a:r>
              <a:rPr lang="ro-RO" sz="1100" dirty="0" smtClean="0"/>
              <a:t>ПАНЬКО, Т.; РУСОВ, В. </a:t>
            </a:r>
            <a:r>
              <a:rPr lang="ro-RO" sz="1100" dirty="0" err="1" smtClean="0"/>
              <a:t>Содружество</a:t>
            </a:r>
            <a:r>
              <a:rPr lang="ro-RO" sz="1100" dirty="0" smtClean="0"/>
              <a:t> </a:t>
            </a:r>
            <a:r>
              <a:rPr lang="ro-RO" sz="1100" dirty="0" err="1" smtClean="0"/>
              <a:t>детского</a:t>
            </a:r>
            <a:r>
              <a:rPr lang="ro-RO" sz="1100" dirty="0" smtClean="0"/>
              <a:t> </a:t>
            </a:r>
            <a:r>
              <a:rPr lang="ro-RO" sz="1100" dirty="0" err="1" smtClean="0"/>
              <a:t>сада</a:t>
            </a:r>
            <a:r>
              <a:rPr lang="ro-RO" sz="1100" dirty="0" smtClean="0"/>
              <a:t> и </a:t>
            </a:r>
            <a:r>
              <a:rPr lang="ro-RO" sz="1100" dirty="0" err="1" smtClean="0"/>
              <a:t>семьи</a:t>
            </a:r>
            <a:r>
              <a:rPr lang="ro-RO" sz="1100" dirty="0" smtClean="0"/>
              <a:t> – </a:t>
            </a:r>
            <a:r>
              <a:rPr lang="ro-RO" sz="1100" dirty="0" err="1" smtClean="0"/>
              <a:t>одно</a:t>
            </a:r>
            <a:r>
              <a:rPr lang="ro-RO" sz="1100" dirty="0" smtClean="0"/>
              <a:t> </a:t>
            </a:r>
            <a:r>
              <a:rPr lang="ro-RO" sz="1100" dirty="0" err="1" smtClean="0"/>
              <a:t>из</a:t>
            </a:r>
            <a:r>
              <a:rPr lang="ro-RO" sz="1100" dirty="0" smtClean="0"/>
              <a:t> </a:t>
            </a:r>
            <a:r>
              <a:rPr lang="ro-RO" sz="1100" dirty="0" err="1" smtClean="0"/>
              <a:t>условий</a:t>
            </a:r>
            <a:r>
              <a:rPr lang="ro-RO" sz="1100" dirty="0" smtClean="0"/>
              <a:t> </a:t>
            </a:r>
            <a:r>
              <a:rPr lang="ro-RO" sz="1100" dirty="0" err="1" smtClean="0"/>
              <a:t>эффективного</a:t>
            </a:r>
            <a:r>
              <a:rPr lang="ro-RO" sz="1100" dirty="0" smtClean="0"/>
              <a:t> </a:t>
            </a:r>
            <a:r>
              <a:rPr lang="ro-RO" sz="1100" dirty="0" err="1" smtClean="0"/>
              <a:t>нравственного</a:t>
            </a:r>
            <a:r>
              <a:rPr lang="ro-RO" sz="1100" dirty="0" smtClean="0"/>
              <a:t> </a:t>
            </a:r>
            <a:r>
              <a:rPr lang="ro-RO" sz="1100" dirty="0" err="1" smtClean="0"/>
              <a:t>воспитания</a:t>
            </a:r>
            <a:r>
              <a:rPr lang="ro-RO" sz="1100" dirty="0" smtClean="0"/>
              <a:t> </a:t>
            </a:r>
            <a:r>
              <a:rPr lang="ro-RO" sz="1100" dirty="0" err="1" smtClean="0"/>
              <a:t>дошкольников</a:t>
            </a:r>
            <a:r>
              <a:rPr lang="ro-RO" sz="1100" dirty="0" smtClean="0"/>
              <a:t>. В: </a:t>
            </a:r>
            <a:r>
              <a:rPr lang="ro-RO" sz="1100" i="1" dirty="0" err="1" smtClean="0"/>
              <a:t>Сборнике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четырнадцатой</a:t>
            </a:r>
            <a:r>
              <a:rPr lang="ro-RO" sz="1100" i="1" dirty="0" smtClean="0"/>
              <a:t>  </a:t>
            </a:r>
            <a:r>
              <a:rPr lang="ro-RO" sz="1100" i="1" dirty="0" err="1" smtClean="0"/>
              <a:t>международной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научно-практической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конференции</a:t>
            </a:r>
            <a:r>
              <a:rPr lang="ro-RO" sz="1100" i="1" dirty="0" smtClean="0"/>
              <a:t> «</a:t>
            </a:r>
            <a:r>
              <a:rPr lang="ro-RO" sz="1100" i="1" dirty="0" err="1" smtClean="0"/>
              <a:t>Социальное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партнерство</a:t>
            </a:r>
            <a:r>
              <a:rPr lang="ro-RO" sz="1100" i="1" dirty="0" smtClean="0"/>
              <a:t>: </a:t>
            </a:r>
            <a:r>
              <a:rPr lang="ro-RO" sz="1100" i="1" dirty="0" err="1" smtClean="0"/>
              <a:t>опыт</a:t>
            </a:r>
            <a:r>
              <a:rPr lang="ro-RO" sz="1100" i="1" dirty="0" smtClean="0"/>
              <a:t>, </a:t>
            </a:r>
            <a:r>
              <a:rPr lang="ro-RO" sz="1100" i="1" dirty="0" err="1" smtClean="0"/>
              <a:t>проблемы</a:t>
            </a:r>
            <a:r>
              <a:rPr lang="ro-RO" sz="1100" i="1" dirty="0" smtClean="0"/>
              <a:t> и </a:t>
            </a:r>
            <a:r>
              <a:rPr lang="ro-RO" sz="1100" i="1" dirty="0" err="1" smtClean="0"/>
              <a:t>перспективы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развития</a:t>
            </a:r>
            <a:r>
              <a:rPr lang="ro-RO" sz="1100" i="1" dirty="0" smtClean="0"/>
              <a:t>»</a:t>
            </a:r>
            <a:r>
              <a:rPr lang="ro-RO" sz="1100" dirty="0" smtClean="0"/>
              <a:t>, 20 </a:t>
            </a:r>
            <a:r>
              <a:rPr lang="ro-RO" sz="1100" dirty="0" err="1" smtClean="0"/>
              <a:t>июня</a:t>
            </a:r>
            <a:r>
              <a:rPr lang="ro-RO" sz="1100" dirty="0" smtClean="0"/>
              <a:t> 2017, </a:t>
            </a:r>
            <a:r>
              <a:rPr lang="ro-RO" sz="1100" dirty="0" err="1" smtClean="0"/>
              <a:t>Россия</a:t>
            </a:r>
            <a:r>
              <a:rPr lang="ro-RO" sz="1100" dirty="0" smtClean="0"/>
              <a:t>, </a:t>
            </a:r>
            <a:r>
              <a:rPr lang="ro-RO" sz="1100" dirty="0" err="1" smtClean="0"/>
              <a:t>Ярославль</a:t>
            </a:r>
            <a:r>
              <a:rPr lang="ro-RO" sz="1100" dirty="0" smtClean="0"/>
              <a:t>. </a:t>
            </a:r>
            <a:r>
              <a:rPr lang="ro-RO" sz="1100" dirty="0" err="1" smtClean="0"/>
              <a:t>Ярославль</a:t>
            </a:r>
            <a:r>
              <a:rPr lang="ro-RO" sz="1100" dirty="0" smtClean="0"/>
              <a:t>:</a:t>
            </a:r>
            <a:r>
              <a:rPr lang="ru-RU" sz="1100" dirty="0" smtClean="0"/>
              <a:t> ЯФ ОУП ВО «АТ и СО»</a:t>
            </a:r>
            <a:r>
              <a:rPr lang="ro-RO" sz="1100" dirty="0" smtClean="0"/>
              <a:t>, 2017. c. </a:t>
            </a:r>
            <a:r>
              <a:rPr lang="ru-RU" sz="1100" dirty="0" smtClean="0"/>
              <a:t>396-403</a:t>
            </a:r>
            <a:r>
              <a:rPr lang="ro-RO" sz="1100" dirty="0" smtClean="0"/>
              <a:t> ББК 60.9, ISBN 5-93441-084-9.</a:t>
            </a:r>
            <a:endParaRPr lang="ru-RU" sz="1100" dirty="0" smtClean="0"/>
          </a:p>
          <a:p>
            <a:pPr lvl="0">
              <a:buFont typeface="+mj-lt"/>
              <a:buAutoNum type="arabicPeriod"/>
            </a:pPr>
            <a:r>
              <a:rPr lang="ro-RO" sz="1100" dirty="0" smtClean="0"/>
              <a:t>ПЕРЕТЯТКУ, М.; ЗОРИЛО, Л. </a:t>
            </a:r>
            <a:r>
              <a:rPr lang="ro-RO" sz="1100" dirty="0" err="1" smtClean="0"/>
              <a:t>Партнёрство</a:t>
            </a:r>
            <a:r>
              <a:rPr lang="ro-RO" sz="1100" dirty="0" smtClean="0"/>
              <a:t> с </a:t>
            </a:r>
            <a:r>
              <a:rPr lang="ro-RO" sz="1100" dirty="0" err="1" smtClean="0"/>
              <a:t>родителями</a:t>
            </a:r>
            <a:r>
              <a:rPr lang="ro-RO" sz="1100" dirty="0" smtClean="0"/>
              <a:t> - </a:t>
            </a:r>
            <a:r>
              <a:rPr lang="ro-RO" sz="1100" dirty="0" err="1" smtClean="0"/>
              <a:t>важное</a:t>
            </a:r>
            <a:r>
              <a:rPr lang="ro-RO" sz="1100" dirty="0" smtClean="0"/>
              <a:t> </a:t>
            </a:r>
            <a:r>
              <a:rPr lang="ro-RO" sz="1100" dirty="0" err="1" smtClean="0"/>
              <a:t>направление</a:t>
            </a:r>
            <a:r>
              <a:rPr lang="ro-RO" sz="1100" dirty="0" smtClean="0"/>
              <a:t> в </a:t>
            </a:r>
            <a:r>
              <a:rPr lang="ro-RO" sz="1100" dirty="0" err="1" smtClean="0"/>
              <a:t>повышении</a:t>
            </a:r>
            <a:r>
              <a:rPr lang="ro-RO" sz="1100" dirty="0" smtClean="0"/>
              <a:t> </a:t>
            </a:r>
            <a:r>
              <a:rPr lang="ro-RO" sz="1100" dirty="0" err="1" smtClean="0"/>
              <a:t>квалификации</a:t>
            </a:r>
            <a:r>
              <a:rPr lang="ro-RO" sz="1100" dirty="0" smtClean="0"/>
              <a:t> </a:t>
            </a:r>
            <a:r>
              <a:rPr lang="ro-RO" sz="1100" dirty="0" err="1" smtClean="0"/>
              <a:t>педагогов</a:t>
            </a:r>
            <a:r>
              <a:rPr lang="ro-RO" sz="1100" dirty="0" smtClean="0"/>
              <a:t> </a:t>
            </a:r>
            <a:r>
              <a:rPr lang="ro-RO" sz="1100" dirty="0" err="1" smtClean="0"/>
              <a:t>инклюзивной</a:t>
            </a:r>
            <a:r>
              <a:rPr lang="ro-RO" sz="1100" dirty="0" smtClean="0"/>
              <a:t> </a:t>
            </a:r>
            <a:r>
              <a:rPr lang="ro-RO" sz="1100" dirty="0" err="1" smtClean="0"/>
              <a:t>школы</a:t>
            </a:r>
            <a:r>
              <a:rPr lang="ro-RO" sz="1100" dirty="0" smtClean="0"/>
              <a:t>. В: </a:t>
            </a:r>
            <a:r>
              <a:rPr lang="ro-RO" sz="1100" i="1" dirty="0" err="1" smtClean="0"/>
              <a:t>Сборнике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четырнадцатой</a:t>
            </a:r>
            <a:r>
              <a:rPr lang="ro-RO" sz="1100" i="1" dirty="0" smtClean="0"/>
              <a:t>  </a:t>
            </a:r>
            <a:r>
              <a:rPr lang="ro-RO" sz="1100" i="1" dirty="0" err="1" smtClean="0"/>
              <a:t>международной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научно-практической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конференции</a:t>
            </a:r>
            <a:r>
              <a:rPr lang="ro-RO" sz="1100" i="1" dirty="0" smtClean="0"/>
              <a:t> «</a:t>
            </a:r>
            <a:r>
              <a:rPr lang="ro-RO" sz="1100" i="1" dirty="0" err="1" smtClean="0"/>
              <a:t>Социальное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партнерство</a:t>
            </a:r>
            <a:r>
              <a:rPr lang="ro-RO" sz="1100" i="1" dirty="0" smtClean="0"/>
              <a:t>: </a:t>
            </a:r>
            <a:r>
              <a:rPr lang="ro-RO" sz="1100" i="1" dirty="0" err="1" smtClean="0"/>
              <a:t>опыт</a:t>
            </a:r>
            <a:r>
              <a:rPr lang="ro-RO" sz="1100" i="1" dirty="0" smtClean="0"/>
              <a:t>, </a:t>
            </a:r>
            <a:r>
              <a:rPr lang="ro-RO" sz="1100" i="1" dirty="0" err="1" smtClean="0"/>
              <a:t>проблемы</a:t>
            </a:r>
            <a:r>
              <a:rPr lang="ro-RO" sz="1100" i="1" dirty="0" smtClean="0"/>
              <a:t> и </a:t>
            </a:r>
            <a:r>
              <a:rPr lang="ro-RO" sz="1100" i="1" dirty="0" err="1" smtClean="0"/>
              <a:t>перспективы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развития</a:t>
            </a:r>
            <a:r>
              <a:rPr lang="ro-RO" sz="1100" i="1" dirty="0" smtClean="0"/>
              <a:t>»</a:t>
            </a:r>
            <a:r>
              <a:rPr lang="ro-RO" sz="1100" dirty="0" smtClean="0"/>
              <a:t>, 20 </a:t>
            </a:r>
            <a:r>
              <a:rPr lang="ro-RO" sz="1100" dirty="0" err="1" smtClean="0"/>
              <a:t>июня</a:t>
            </a:r>
            <a:r>
              <a:rPr lang="ro-RO" sz="1100" dirty="0" smtClean="0"/>
              <a:t> 2017, </a:t>
            </a:r>
            <a:r>
              <a:rPr lang="ro-RO" sz="1100" dirty="0" err="1" smtClean="0"/>
              <a:t>Россия</a:t>
            </a:r>
            <a:r>
              <a:rPr lang="ro-RO" sz="1100" dirty="0" smtClean="0"/>
              <a:t>, </a:t>
            </a:r>
            <a:r>
              <a:rPr lang="ro-RO" sz="1100" dirty="0" err="1" smtClean="0"/>
              <a:t>Ярославль</a:t>
            </a:r>
            <a:r>
              <a:rPr lang="ro-RO" sz="1100" dirty="0" smtClean="0"/>
              <a:t>:</a:t>
            </a:r>
            <a:r>
              <a:rPr lang="ru-RU" sz="1100" dirty="0" smtClean="0"/>
              <a:t> ЯФ ОУП ВО «АТ и СО»</a:t>
            </a:r>
            <a:r>
              <a:rPr lang="ro-RO" sz="1100" dirty="0" smtClean="0"/>
              <a:t>, 2017. c. 380-389 ББК 60.9, ISBN 5-93441-084-9.</a:t>
            </a:r>
            <a:endParaRPr lang="ru-RU" sz="1100" dirty="0" smtClean="0"/>
          </a:p>
          <a:p>
            <a:pPr lvl="0">
              <a:buFont typeface="+mj-lt"/>
              <a:buAutoNum type="arabicPeriod"/>
            </a:pPr>
            <a:r>
              <a:rPr lang="ro-RO" sz="1100" dirty="0" smtClean="0"/>
              <a:t>РУСОВ, В. </a:t>
            </a:r>
            <a:r>
              <a:rPr lang="ro-RO" sz="1100" dirty="0" err="1" smtClean="0"/>
              <a:t>Ситуационно-ролевая</a:t>
            </a:r>
            <a:r>
              <a:rPr lang="ro-RO" sz="1100" dirty="0" smtClean="0"/>
              <a:t> </a:t>
            </a:r>
            <a:r>
              <a:rPr lang="ro-RO" sz="1100" dirty="0" err="1" smtClean="0"/>
              <a:t>игра</a:t>
            </a:r>
            <a:r>
              <a:rPr lang="ro-RO" sz="1100" dirty="0" smtClean="0"/>
              <a:t> </a:t>
            </a:r>
            <a:r>
              <a:rPr lang="ro-RO" sz="1100" dirty="0" err="1" smtClean="0"/>
              <a:t>как</a:t>
            </a:r>
            <a:r>
              <a:rPr lang="ro-RO" sz="1100" dirty="0" smtClean="0"/>
              <a:t> </a:t>
            </a:r>
            <a:r>
              <a:rPr lang="ro-RO" sz="1100" dirty="0" err="1" smtClean="0"/>
              <a:t>средство</a:t>
            </a:r>
            <a:r>
              <a:rPr lang="ro-RO" sz="1100" dirty="0" smtClean="0"/>
              <a:t> </a:t>
            </a:r>
            <a:r>
              <a:rPr lang="ro-RO" sz="1100" dirty="0" err="1" smtClean="0"/>
              <a:t>инклюзивной</a:t>
            </a:r>
            <a:r>
              <a:rPr lang="ro-RO" sz="1100" dirty="0" smtClean="0"/>
              <a:t> </a:t>
            </a:r>
            <a:r>
              <a:rPr lang="ro-RO" sz="1100" dirty="0" err="1" smtClean="0"/>
              <a:t>подготовки</a:t>
            </a:r>
            <a:r>
              <a:rPr lang="ro-RO" sz="1100" dirty="0" smtClean="0"/>
              <a:t> </a:t>
            </a:r>
            <a:r>
              <a:rPr lang="ro-RO" sz="1100" dirty="0" err="1" smtClean="0"/>
              <a:t>слушателей</a:t>
            </a:r>
            <a:r>
              <a:rPr lang="ro-RO" sz="1100" dirty="0" smtClean="0"/>
              <a:t> </a:t>
            </a:r>
            <a:r>
              <a:rPr lang="ro-RO" sz="1100" dirty="0" err="1" smtClean="0"/>
              <a:t>курсов</a:t>
            </a:r>
            <a:r>
              <a:rPr lang="ro-RO" sz="1100" dirty="0" smtClean="0"/>
              <a:t> </a:t>
            </a:r>
            <a:r>
              <a:rPr lang="ro-RO" sz="1100" dirty="0" err="1" smtClean="0"/>
              <a:t>повышения</a:t>
            </a:r>
            <a:r>
              <a:rPr lang="ro-RO" sz="1100" dirty="0" smtClean="0"/>
              <a:t> </a:t>
            </a:r>
            <a:r>
              <a:rPr lang="ro-RO" sz="1100" dirty="0" err="1" smtClean="0"/>
              <a:t>квалификации</a:t>
            </a:r>
            <a:r>
              <a:rPr lang="ro-RO" sz="1100" dirty="0" smtClean="0"/>
              <a:t>. В: </a:t>
            </a:r>
            <a:r>
              <a:rPr lang="ro-RO" sz="1100" i="1" dirty="0" err="1" smtClean="0"/>
              <a:t>Сборнике</a:t>
            </a:r>
            <a:r>
              <a:rPr lang="ro-RO" sz="1100" i="1" dirty="0" smtClean="0"/>
              <a:t> Х </a:t>
            </a:r>
            <a:r>
              <a:rPr lang="ro-RO" sz="1100" i="1" dirty="0" err="1" smtClean="0"/>
              <a:t>Международной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научно-практической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конференции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студентов</a:t>
            </a:r>
            <a:r>
              <a:rPr lang="ro-RO" sz="1100" i="1" dirty="0" smtClean="0"/>
              <a:t> и </a:t>
            </a:r>
            <a:r>
              <a:rPr lang="ro-RO" sz="1100" i="1" dirty="0" err="1" smtClean="0"/>
              <a:t>молодых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ученых</a:t>
            </a:r>
            <a:r>
              <a:rPr lang="ro-RO" sz="1100" i="1" dirty="0" smtClean="0"/>
              <a:t> „</a:t>
            </a:r>
            <a:r>
              <a:rPr lang="ro-RO" sz="1100" i="1" dirty="0" err="1" smtClean="0"/>
              <a:t>Наука</a:t>
            </a:r>
            <a:r>
              <a:rPr lang="ro-RO" sz="1100" i="1" dirty="0" smtClean="0"/>
              <a:t>, </a:t>
            </a:r>
            <a:r>
              <a:rPr lang="ro-RO" sz="1100" i="1" dirty="0" err="1" smtClean="0"/>
              <a:t>освіта</a:t>
            </a:r>
            <a:r>
              <a:rPr lang="ro-RO" sz="1100" i="1" dirty="0" smtClean="0"/>
              <a:t>, </a:t>
            </a:r>
            <a:r>
              <a:rPr lang="ro-RO" sz="1100" i="1" dirty="0" err="1" smtClean="0"/>
              <a:t>суспільство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очима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молодих</a:t>
            </a:r>
            <a:r>
              <a:rPr lang="ro-RO" sz="1100" i="1" dirty="0" smtClean="0"/>
              <a:t>”</a:t>
            </a:r>
            <a:r>
              <a:rPr lang="ro-RO" sz="1100" dirty="0" smtClean="0"/>
              <a:t>, </a:t>
            </a:r>
            <a:r>
              <a:rPr lang="ro-RO" sz="1100" dirty="0" err="1" smtClean="0"/>
              <a:t>Украина</a:t>
            </a:r>
            <a:r>
              <a:rPr lang="ro-RO" sz="1100" dirty="0" smtClean="0"/>
              <a:t>, </a:t>
            </a:r>
            <a:r>
              <a:rPr lang="ro-RO" sz="1100" dirty="0" err="1" smtClean="0"/>
              <a:t>Ровно</a:t>
            </a:r>
            <a:r>
              <a:rPr lang="ro-RO" sz="1100" dirty="0" smtClean="0"/>
              <a:t>, 17 </a:t>
            </a:r>
            <a:r>
              <a:rPr lang="ro-RO" sz="1100" dirty="0" err="1" smtClean="0"/>
              <a:t>мая</a:t>
            </a:r>
            <a:r>
              <a:rPr lang="ro-RO" sz="1100" dirty="0" smtClean="0"/>
              <a:t> 2017, с. 129-131. ББК 72 УДК 001+37+316.3 Н-34. </a:t>
            </a:r>
            <a:endParaRPr lang="ru-RU" sz="1100" dirty="0" smtClean="0"/>
          </a:p>
          <a:p>
            <a:pPr lvl="0">
              <a:buFont typeface="+mj-lt"/>
              <a:buAutoNum type="arabicPeriod"/>
            </a:pPr>
            <a:r>
              <a:rPr lang="ro-RO" sz="1100" dirty="0" smtClean="0"/>
              <a:t>ТИХОХОД, Н.; ПАНЬКО, Т. </a:t>
            </a:r>
            <a:r>
              <a:rPr lang="ro-RO" sz="1100" dirty="0" err="1" smtClean="0"/>
              <a:t>Особенности</a:t>
            </a:r>
            <a:r>
              <a:rPr lang="ro-RO" sz="1100" dirty="0" smtClean="0"/>
              <a:t> </a:t>
            </a:r>
            <a:r>
              <a:rPr lang="ro-RO" sz="1100" dirty="0" err="1" smtClean="0"/>
              <a:t>инклюзивного</a:t>
            </a:r>
            <a:r>
              <a:rPr lang="ro-RO" sz="1100" dirty="0" smtClean="0"/>
              <a:t> </a:t>
            </a:r>
            <a:r>
              <a:rPr lang="ro-RO" sz="1100" dirty="0" err="1" smtClean="0"/>
              <a:t>образования</a:t>
            </a:r>
            <a:r>
              <a:rPr lang="ro-RO" sz="1100" dirty="0" smtClean="0"/>
              <a:t> в </a:t>
            </a:r>
            <a:r>
              <a:rPr lang="ro-RO" sz="1100" dirty="0" err="1" smtClean="0"/>
              <a:t>дошкольных</a:t>
            </a:r>
            <a:r>
              <a:rPr lang="ro-RO" sz="1100" dirty="0" smtClean="0"/>
              <a:t> </a:t>
            </a:r>
            <a:r>
              <a:rPr lang="ro-RO" sz="1100" dirty="0" err="1" smtClean="0"/>
              <a:t>учреждениях</a:t>
            </a:r>
            <a:r>
              <a:rPr lang="ro-RO" sz="1100" dirty="0" smtClean="0"/>
              <a:t> </a:t>
            </a:r>
            <a:r>
              <a:rPr lang="ro-RO" sz="1100" dirty="0" err="1" smtClean="0"/>
              <a:t>сельской</a:t>
            </a:r>
            <a:r>
              <a:rPr lang="ro-RO" sz="1100" dirty="0" smtClean="0"/>
              <a:t> </a:t>
            </a:r>
            <a:r>
              <a:rPr lang="ro-RO" sz="1100" dirty="0" err="1" smtClean="0"/>
              <a:t>местности</a:t>
            </a:r>
            <a:r>
              <a:rPr lang="ro-RO" sz="1100" dirty="0" smtClean="0"/>
              <a:t> </a:t>
            </a:r>
            <a:r>
              <a:rPr lang="ro-RO" sz="1100" dirty="0" err="1" smtClean="0"/>
              <a:t>республики</a:t>
            </a:r>
            <a:r>
              <a:rPr lang="ro-RO" sz="1100" dirty="0" smtClean="0"/>
              <a:t> </a:t>
            </a:r>
            <a:r>
              <a:rPr lang="ro-RO" sz="1100" dirty="0" err="1" smtClean="0"/>
              <a:t>Молдова</a:t>
            </a:r>
            <a:r>
              <a:rPr lang="ro-RO" sz="1100" dirty="0" smtClean="0"/>
              <a:t>. В: </a:t>
            </a:r>
            <a:r>
              <a:rPr lang="ro-RO" sz="1100" i="1" dirty="0" err="1" smtClean="0"/>
              <a:t>Сборнике</a:t>
            </a:r>
            <a:r>
              <a:rPr lang="ro-RO" sz="1100" i="1" dirty="0" smtClean="0"/>
              <a:t> Х </a:t>
            </a:r>
            <a:r>
              <a:rPr lang="ro-RO" sz="1100" i="1" dirty="0" err="1" smtClean="0"/>
              <a:t>Международной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научно-практической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конференции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студентов</a:t>
            </a:r>
            <a:r>
              <a:rPr lang="ro-RO" sz="1100" i="1" dirty="0" smtClean="0"/>
              <a:t> и </a:t>
            </a:r>
            <a:r>
              <a:rPr lang="ro-RO" sz="1100" i="1" dirty="0" err="1" smtClean="0"/>
              <a:t>молодых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ученых</a:t>
            </a:r>
            <a:r>
              <a:rPr lang="ro-RO" sz="1100" i="1" dirty="0" smtClean="0"/>
              <a:t> „</a:t>
            </a:r>
            <a:r>
              <a:rPr lang="ro-RO" sz="1100" i="1" dirty="0" err="1" smtClean="0"/>
              <a:t>Наука</a:t>
            </a:r>
            <a:r>
              <a:rPr lang="ro-RO" sz="1100" i="1" dirty="0" smtClean="0"/>
              <a:t>, </a:t>
            </a:r>
            <a:r>
              <a:rPr lang="ro-RO" sz="1100" i="1" dirty="0" err="1" smtClean="0"/>
              <a:t>освіта</a:t>
            </a:r>
            <a:r>
              <a:rPr lang="ro-RO" sz="1100" i="1" dirty="0" smtClean="0"/>
              <a:t>, </a:t>
            </a:r>
            <a:r>
              <a:rPr lang="ro-RO" sz="1100" i="1" dirty="0" err="1" smtClean="0"/>
              <a:t>суспільство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очима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молодих</a:t>
            </a:r>
            <a:r>
              <a:rPr lang="ro-RO" sz="1100" i="1" dirty="0" smtClean="0"/>
              <a:t>”</a:t>
            </a:r>
            <a:r>
              <a:rPr lang="ro-RO" sz="1100" dirty="0" smtClean="0"/>
              <a:t>, </a:t>
            </a:r>
            <a:r>
              <a:rPr lang="ro-RO" sz="1100" dirty="0" err="1" smtClean="0"/>
              <a:t>Украина</a:t>
            </a:r>
            <a:r>
              <a:rPr lang="ro-RO" sz="1100" dirty="0" smtClean="0"/>
              <a:t>, </a:t>
            </a:r>
            <a:r>
              <a:rPr lang="ro-RO" sz="1100" dirty="0" err="1" smtClean="0"/>
              <a:t>Ровно</a:t>
            </a:r>
            <a:r>
              <a:rPr lang="ro-RO" sz="1100" dirty="0" smtClean="0"/>
              <a:t>, 17 </a:t>
            </a:r>
            <a:r>
              <a:rPr lang="ro-RO" sz="1100" dirty="0" err="1" smtClean="0"/>
              <a:t>мая</a:t>
            </a:r>
            <a:r>
              <a:rPr lang="ro-RO" sz="1100" dirty="0" smtClean="0"/>
              <a:t> 2017, с. 145-147. ББК 72 УДК 001+37+316.3 Н-34.</a:t>
            </a:r>
            <a:endParaRPr lang="en-US" sz="1100" dirty="0" smtClean="0"/>
          </a:p>
          <a:p>
            <a:pPr lvl="0">
              <a:buFont typeface="+mj-lt"/>
              <a:buAutoNum type="arabicPeriod"/>
            </a:pPr>
            <a:r>
              <a:rPr lang="ro-RO" sz="1100" dirty="0" smtClean="0"/>
              <a:t>ПАНЬКО, Т.; АХМЕТОВА, М. </a:t>
            </a:r>
            <a:r>
              <a:rPr lang="ro-RO" sz="1100" dirty="0" err="1" smtClean="0"/>
              <a:t>Создание</a:t>
            </a:r>
            <a:r>
              <a:rPr lang="ro-RO" sz="1100" dirty="0" smtClean="0"/>
              <a:t> </a:t>
            </a:r>
            <a:r>
              <a:rPr lang="ro-RO" sz="1100" dirty="0" err="1" smtClean="0"/>
              <a:t>этнопедагогической</a:t>
            </a:r>
            <a:r>
              <a:rPr lang="ro-RO" sz="1100" dirty="0" smtClean="0"/>
              <a:t> </a:t>
            </a:r>
            <a:r>
              <a:rPr lang="ro-RO" sz="1100" dirty="0" err="1" smtClean="0"/>
              <a:t>среды</a:t>
            </a:r>
            <a:r>
              <a:rPr lang="ro-RO" sz="1100" dirty="0" smtClean="0"/>
              <a:t> в </a:t>
            </a:r>
            <a:r>
              <a:rPr lang="ro-RO" sz="1100" dirty="0" err="1" smtClean="0"/>
              <a:t>сельском</a:t>
            </a:r>
            <a:r>
              <a:rPr lang="ro-RO" sz="1100" dirty="0" smtClean="0"/>
              <a:t> </a:t>
            </a:r>
            <a:r>
              <a:rPr lang="ro-RO" sz="1100" dirty="0" err="1" smtClean="0"/>
              <a:t>социуме</a:t>
            </a:r>
            <a:r>
              <a:rPr lang="ro-RO" sz="1100" dirty="0" smtClean="0"/>
              <a:t> </a:t>
            </a:r>
            <a:r>
              <a:rPr lang="ro-RO" sz="1100" dirty="0" err="1" smtClean="0"/>
              <a:t>республики</a:t>
            </a:r>
            <a:r>
              <a:rPr lang="ro-RO" sz="1100" dirty="0" smtClean="0"/>
              <a:t> </a:t>
            </a:r>
            <a:r>
              <a:rPr lang="ro-RO" sz="1100" dirty="0" err="1" smtClean="0"/>
              <a:t>Молдова</a:t>
            </a:r>
            <a:r>
              <a:rPr lang="ro-RO" sz="1100" dirty="0" smtClean="0"/>
              <a:t> В: </a:t>
            </a:r>
            <a:r>
              <a:rPr lang="ro-RO" sz="1100" i="1" dirty="0" err="1" smtClean="0"/>
              <a:t>Психолого-педагогическая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деятельность</a:t>
            </a:r>
            <a:r>
              <a:rPr lang="ro-RO" sz="1100" i="1" dirty="0" smtClean="0"/>
              <a:t>: </a:t>
            </a:r>
            <a:r>
              <a:rPr lang="ro-RO" sz="1100" i="1" dirty="0" err="1" smtClean="0"/>
              <a:t>сферы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сотрудничества</a:t>
            </a:r>
            <a:r>
              <a:rPr lang="ro-RO" sz="1100" i="1" dirty="0" smtClean="0"/>
              <a:t> и </a:t>
            </a:r>
            <a:r>
              <a:rPr lang="ro-RO" sz="1100" i="1" dirty="0" err="1" smtClean="0"/>
              <a:t>взаимодействи</a:t>
            </a:r>
            <a:r>
              <a:rPr lang="ro-RO" sz="1100" dirty="0" err="1" smtClean="0"/>
              <a:t>я</a:t>
            </a:r>
            <a:r>
              <a:rPr lang="ro-RO" sz="1100" dirty="0" smtClean="0"/>
              <a:t>. </a:t>
            </a:r>
            <a:r>
              <a:rPr lang="ru-RU" sz="1100" dirty="0" smtClean="0"/>
              <a:t>Материалы </a:t>
            </a:r>
            <a:r>
              <a:rPr lang="en-US" sz="1100" dirty="0" smtClean="0"/>
              <a:t>III</a:t>
            </a:r>
            <a:r>
              <a:rPr lang="ro-RO" sz="1100" dirty="0" smtClean="0"/>
              <a:t> </a:t>
            </a:r>
            <a:r>
              <a:rPr lang="ro-RO" sz="1100" dirty="0" err="1" smtClean="0"/>
              <a:t>Межрегиональной</a:t>
            </a:r>
            <a:r>
              <a:rPr lang="ro-RO" sz="1100" dirty="0" smtClean="0"/>
              <a:t> </a:t>
            </a:r>
            <a:r>
              <a:rPr lang="ro-RO" sz="1100" dirty="0" err="1" smtClean="0"/>
              <a:t>заочной</a:t>
            </a:r>
            <a:r>
              <a:rPr lang="ro-RO" sz="1100" dirty="0" smtClean="0"/>
              <a:t> </a:t>
            </a:r>
            <a:r>
              <a:rPr lang="ro-RO" sz="1100" dirty="0" err="1" smtClean="0"/>
              <a:t>научно-практической</a:t>
            </a:r>
            <a:r>
              <a:rPr lang="ro-RO" sz="1100" dirty="0" smtClean="0"/>
              <a:t>  </a:t>
            </a:r>
            <a:r>
              <a:rPr lang="ro-RO" sz="1100" dirty="0" err="1" smtClean="0"/>
              <a:t>интернет-конференция</a:t>
            </a:r>
            <a:r>
              <a:rPr lang="ro-RO" sz="1100" dirty="0" smtClean="0"/>
              <a:t> с </a:t>
            </a:r>
            <a:r>
              <a:rPr lang="ro-RO" sz="1100" dirty="0" err="1" smtClean="0"/>
              <a:t>международным</a:t>
            </a:r>
            <a:r>
              <a:rPr lang="ro-RO" sz="1100" dirty="0" smtClean="0"/>
              <a:t> </a:t>
            </a:r>
            <a:r>
              <a:rPr lang="ro-RO" sz="1100" dirty="0" err="1" smtClean="0"/>
              <a:t>участием</a:t>
            </a:r>
            <a:r>
              <a:rPr lang="ro-RO" sz="1100" dirty="0" smtClean="0"/>
              <a:t>, 12–15 </a:t>
            </a:r>
            <a:r>
              <a:rPr lang="ro-RO" sz="1100" dirty="0" err="1" smtClean="0"/>
              <a:t>октября</a:t>
            </a:r>
            <a:r>
              <a:rPr lang="ro-RO" sz="1100" dirty="0" smtClean="0"/>
              <a:t> 2017, </a:t>
            </a:r>
            <a:r>
              <a:rPr lang="ro-RO" sz="1100" dirty="0" err="1" smtClean="0"/>
              <a:t>Кострома</a:t>
            </a:r>
            <a:r>
              <a:rPr lang="ro-RO" sz="1100" dirty="0" smtClean="0"/>
              <a:t> </a:t>
            </a:r>
            <a:r>
              <a:rPr lang="ro-RO" sz="1100" dirty="0" err="1" smtClean="0"/>
              <a:t>Россия</a:t>
            </a:r>
            <a:r>
              <a:rPr lang="ro-RO" sz="1100" dirty="0" smtClean="0"/>
              <a:t>. c. 25-28. </a:t>
            </a:r>
            <a:r>
              <a:rPr lang="en-US" sz="1100" dirty="0" smtClean="0"/>
              <a:t>ISBN</a:t>
            </a:r>
            <a:r>
              <a:rPr lang="ru-RU" sz="1100" dirty="0" smtClean="0"/>
              <a:t> 978-5-8285-0902-7</a:t>
            </a:r>
            <a:endParaRPr lang="en-US" sz="1100" smtClean="0"/>
          </a:p>
          <a:p>
            <a:pPr lvl="0">
              <a:buFont typeface="+mj-lt"/>
              <a:buAutoNum type="arabicPeriod"/>
            </a:pPr>
            <a:r>
              <a:rPr lang="ro-RO" sz="1100" smtClean="0"/>
              <a:t>РУСОВ</a:t>
            </a:r>
            <a:r>
              <a:rPr lang="ro-RO" sz="1100" dirty="0" smtClean="0"/>
              <a:t>, В.; ОВСЯННИКОВА, Е. </a:t>
            </a:r>
            <a:r>
              <a:rPr lang="ro-RO" sz="1100" dirty="0" err="1" smtClean="0"/>
              <a:t>Реализация</a:t>
            </a:r>
            <a:r>
              <a:rPr lang="ro-RO" sz="1100" dirty="0" smtClean="0"/>
              <a:t> в </a:t>
            </a:r>
            <a:r>
              <a:rPr lang="ro-RO" sz="1100" dirty="0" err="1" smtClean="0"/>
              <a:t>практике</a:t>
            </a:r>
            <a:r>
              <a:rPr lang="ro-RO" sz="1100" dirty="0" smtClean="0"/>
              <a:t> </a:t>
            </a:r>
            <a:r>
              <a:rPr lang="ro-RO" sz="1100" dirty="0" err="1" smtClean="0"/>
              <a:t>работы</a:t>
            </a:r>
            <a:r>
              <a:rPr lang="ro-RO" sz="1100" dirty="0" smtClean="0"/>
              <a:t> </a:t>
            </a:r>
            <a:r>
              <a:rPr lang="ro-RO" sz="1100" dirty="0" err="1" smtClean="0"/>
              <a:t>учителя</a:t>
            </a:r>
            <a:r>
              <a:rPr lang="ro-RO" sz="1100" dirty="0" smtClean="0"/>
              <a:t> </a:t>
            </a:r>
            <a:r>
              <a:rPr lang="ro-RO" sz="1100" dirty="0" err="1" smtClean="0"/>
              <a:t>начальной</a:t>
            </a:r>
            <a:r>
              <a:rPr lang="ro-RO" sz="1100" dirty="0" smtClean="0"/>
              <a:t> </a:t>
            </a:r>
            <a:r>
              <a:rPr lang="ro-RO" sz="1100" dirty="0" err="1" smtClean="0"/>
              <a:t>школы</a:t>
            </a:r>
            <a:r>
              <a:rPr lang="ro-RO" sz="1100" dirty="0" smtClean="0"/>
              <a:t> </a:t>
            </a:r>
            <a:r>
              <a:rPr lang="ro-RO" sz="1100" dirty="0" err="1" smtClean="0"/>
              <a:t>обучения</a:t>
            </a:r>
            <a:r>
              <a:rPr lang="ro-RO" sz="1100" dirty="0" smtClean="0"/>
              <a:t> </a:t>
            </a:r>
            <a:r>
              <a:rPr lang="ro-RO" sz="1100" dirty="0" err="1" smtClean="0"/>
              <a:t>центрированного</a:t>
            </a:r>
            <a:r>
              <a:rPr lang="ro-RO" sz="1100" dirty="0" smtClean="0"/>
              <a:t> </a:t>
            </a:r>
            <a:r>
              <a:rPr lang="ro-RO" sz="1100" dirty="0" err="1" smtClean="0"/>
              <a:t>на</a:t>
            </a:r>
            <a:r>
              <a:rPr lang="ro-RO" sz="1100" dirty="0" smtClean="0"/>
              <a:t> </a:t>
            </a:r>
            <a:r>
              <a:rPr lang="ro-RO" sz="1100" dirty="0" err="1" smtClean="0"/>
              <a:t>личности</a:t>
            </a:r>
            <a:r>
              <a:rPr lang="ro-RO" sz="1100" dirty="0" smtClean="0"/>
              <a:t> </a:t>
            </a:r>
            <a:r>
              <a:rPr lang="ro-RO" sz="1100" dirty="0" err="1" smtClean="0"/>
              <a:t>младшего</a:t>
            </a:r>
            <a:r>
              <a:rPr lang="ro-RO" sz="1100" dirty="0" smtClean="0"/>
              <a:t> </a:t>
            </a:r>
            <a:r>
              <a:rPr lang="ro-RO" sz="1100" dirty="0" err="1" smtClean="0"/>
              <a:t>школьника</a:t>
            </a:r>
            <a:r>
              <a:rPr lang="ro-RO" sz="1100" dirty="0" smtClean="0"/>
              <a:t>. В: </a:t>
            </a:r>
            <a:r>
              <a:rPr lang="ro-RO" sz="1100" i="1" dirty="0" err="1" smtClean="0"/>
              <a:t>Психолого-педагогическая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деятельность</a:t>
            </a:r>
            <a:r>
              <a:rPr lang="ro-RO" sz="1100" i="1" dirty="0" smtClean="0"/>
              <a:t>: </a:t>
            </a:r>
            <a:r>
              <a:rPr lang="ro-RO" sz="1100" i="1" dirty="0" err="1" smtClean="0"/>
              <a:t>сферы</a:t>
            </a:r>
            <a:r>
              <a:rPr lang="ro-RO" sz="1100" i="1" dirty="0" smtClean="0"/>
              <a:t> </a:t>
            </a:r>
            <a:r>
              <a:rPr lang="ro-RO" sz="1100" i="1" dirty="0" err="1" smtClean="0"/>
              <a:t>сотрудничества</a:t>
            </a:r>
            <a:r>
              <a:rPr lang="ro-RO" sz="1100" i="1" dirty="0" smtClean="0"/>
              <a:t> и </a:t>
            </a:r>
            <a:r>
              <a:rPr lang="ro-RO" sz="1100" i="1" dirty="0" err="1" smtClean="0"/>
              <a:t>взаимодействия</a:t>
            </a:r>
            <a:r>
              <a:rPr lang="ro-RO" sz="1100" dirty="0" smtClean="0"/>
              <a:t>. </a:t>
            </a:r>
            <a:r>
              <a:rPr lang="ru-RU" sz="1100" dirty="0" smtClean="0"/>
              <a:t>Материалы </a:t>
            </a:r>
            <a:r>
              <a:rPr lang="en-US" sz="1100" dirty="0" smtClean="0"/>
              <a:t>III</a:t>
            </a:r>
            <a:r>
              <a:rPr lang="ro-RO" sz="1100" dirty="0" smtClean="0"/>
              <a:t> </a:t>
            </a:r>
            <a:r>
              <a:rPr lang="ro-RO" sz="1100" dirty="0" err="1" smtClean="0"/>
              <a:t>Межрегиональной</a:t>
            </a:r>
            <a:r>
              <a:rPr lang="ro-RO" sz="1100" dirty="0" smtClean="0"/>
              <a:t> </a:t>
            </a:r>
            <a:r>
              <a:rPr lang="ro-RO" sz="1100" dirty="0" err="1" smtClean="0"/>
              <a:t>заочной</a:t>
            </a:r>
            <a:r>
              <a:rPr lang="ro-RO" sz="1100" dirty="0" smtClean="0"/>
              <a:t> </a:t>
            </a:r>
            <a:r>
              <a:rPr lang="ro-RO" sz="1100" dirty="0" err="1" smtClean="0"/>
              <a:t>научно-практической</a:t>
            </a:r>
            <a:r>
              <a:rPr lang="ro-RO" sz="1100" dirty="0" smtClean="0"/>
              <a:t> </a:t>
            </a:r>
            <a:br>
              <a:rPr lang="ro-RO" sz="1100" dirty="0" smtClean="0"/>
            </a:br>
            <a:r>
              <a:rPr lang="ro-RO" sz="1100" dirty="0" err="1" smtClean="0"/>
              <a:t>интернет-конференция</a:t>
            </a:r>
            <a:r>
              <a:rPr lang="ro-RO" sz="1100" dirty="0" smtClean="0"/>
              <a:t> с </a:t>
            </a:r>
            <a:r>
              <a:rPr lang="ro-RO" sz="1100" dirty="0" err="1" smtClean="0"/>
              <a:t>международным</a:t>
            </a:r>
            <a:r>
              <a:rPr lang="ro-RO" sz="1100" dirty="0" smtClean="0"/>
              <a:t> </a:t>
            </a:r>
            <a:r>
              <a:rPr lang="ro-RO" sz="1100" dirty="0" err="1" smtClean="0"/>
              <a:t>участием</a:t>
            </a:r>
            <a:r>
              <a:rPr lang="ro-RO" sz="1100" dirty="0" smtClean="0"/>
              <a:t>, 12–15 </a:t>
            </a:r>
            <a:r>
              <a:rPr lang="ro-RO" sz="1100" dirty="0" err="1" smtClean="0"/>
              <a:t>октября</a:t>
            </a:r>
            <a:r>
              <a:rPr lang="ro-RO" sz="1100" dirty="0" smtClean="0"/>
              <a:t> 2017, </a:t>
            </a:r>
            <a:r>
              <a:rPr lang="ro-RO" sz="1100" dirty="0" err="1" smtClean="0"/>
              <a:t>Кострома</a:t>
            </a:r>
            <a:r>
              <a:rPr lang="ro-RO" sz="1100" dirty="0" smtClean="0"/>
              <a:t> </a:t>
            </a:r>
            <a:r>
              <a:rPr lang="ro-RO" sz="1100" dirty="0" err="1" smtClean="0"/>
              <a:t>Россия</a:t>
            </a:r>
            <a:r>
              <a:rPr lang="ro-RO" sz="1100" dirty="0" smtClean="0"/>
              <a:t>. c.34-37 </a:t>
            </a:r>
            <a:r>
              <a:rPr lang="en-US" sz="1100" dirty="0" smtClean="0"/>
              <a:t>ISBN</a:t>
            </a:r>
            <a:r>
              <a:rPr lang="ru-RU" sz="1100" dirty="0" smtClean="0"/>
              <a:t> 978-5-8285-0902-7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64291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o-RO" sz="4000" b="1" dirty="0" smtClean="0">
                <a:latin typeface="+mn-lt"/>
              </a:rPr>
              <a:t>Manifestări ştiinţifice: Organizare </a:t>
            </a:r>
            <a:endParaRPr lang="ru-RU" sz="4000" b="1" dirty="0">
              <a:latin typeface="+mn-lt"/>
            </a:endParaRP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500034" y="642918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2800" b="1" dirty="0" err="1" smtClean="0"/>
              <a:t>Conferinţa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ştiinţifico-practică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internaţională</a:t>
            </a:r>
            <a:r>
              <a:rPr lang="ro-RO" sz="2800" b="1" dirty="0" smtClean="0"/>
              <a:t>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en-US" sz="3200" b="1" i="1" dirty="0" err="1" smtClean="0"/>
              <a:t>Educaţia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incluzivă</a:t>
            </a:r>
            <a:r>
              <a:rPr lang="en-US" sz="3200" b="1" i="1" dirty="0" smtClean="0"/>
              <a:t>: </a:t>
            </a:r>
            <a:r>
              <a:rPr lang="en-US" sz="3200" b="1" i="1" dirty="0" err="1" smtClean="0"/>
              <a:t>dimensiuni</a:t>
            </a:r>
            <a:r>
              <a:rPr lang="en-US" sz="3200" b="1" i="1" dirty="0" smtClean="0"/>
              <a:t>, </a:t>
            </a:r>
            <a:r>
              <a:rPr lang="en-US" sz="3200" b="1" i="1" dirty="0" err="1" smtClean="0"/>
              <a:t>provocări</a:t>
            </a:r>
            <a:r>
              <a:rPr lang="en-US" sz="3200" b="1" i="1" dirty="0" smtClean="0"/>
              <a:t>, </a:t>
            </a:r>
            <a:r>
              <a:rPr lang="en-US" sz="3200" b="1" i="1" dirty="0" err="1" smtClean="0"/>
              <a:t>soluţii</a:t>
            </a:r>
            <a:r>
              <a:rPr lang="en-US" sz="3200" b="1" i="1" dirty="0" smtClean="0"/>
              <a:t>. Edi</a:t>
            </a:r>
            <a:r>
              <a:rPr lang="ro-RO" sz="3200" b="1" i="1" dirty="0" err="1" smtClean="0"/>
              <a:t>ția</a:t>
            </a:r>
            <a:r>
              <a:rPr lang="ro-RO" sz="3200" b="1" i="1" dirty="0" smtClean="0"/>
              <a:t> a I</a:t>
            </a:r>
            <a:r>
              <a:rPr lang="en-US" sz="3200" b="1" i="1" dirty="0" smtClean="0"/>
              <a:t>I</a:t>
            </a:r>
            <a:r>
              <a:rPr lang="ro-RO" sz="3200" b="1" i="1" dirty="0" smtClean="0"/>
              <a:t>I- a</a:t>
            </a:r>
            <a:r>
              <a:rPr lang="en-US" sz="3200" b="1" i="1" dirty="0" smtClean="0"/>
              <a:t> din</a:t>
            </a:r>
            <a:r>
              <a:rPr lang="ro-RO" sz="3200" b="1" i="1" dirty="0" smtClean="0"/>
              <a:t> </a:t>
            </a:r>
            <a:r>
              <a:rPr lang="en-US" sz="3200" b="1" i="1" dirty="0" smtClean="0"/>
              <a:t>19</a:t>
            </a:r>
            <a:r>
              <a:rPr lang="ro-RO" sz="3200" b="1" i="1" dirty="0" smtClean="0"/>
              <a:t>.10.201</a:t>
            </a:r>
            <a:r>
              <a:rPr lang="en-US" sz="3200" b="1" i="1" dirty="0" smtClean="0"/>
              <a:t>7</a:t>
            </a:r>
            <a:endParaRPr lang="ro-RO" sz="3200" b="1" i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57158" y="2214554"/>
            <a:ext cx="39290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sz="2400" b="1" dirty="0" smtClean="0"/>
              <a:t>Participanţi</a:t>
            </a:r>
            <a:r>
              <a:rPr lang="ro-RO" sz="2400" dirty="0" smtClean="0"/>
              <a:t>: Total 155</a:t>
            </a:r>
            <a:endParaRPr lang="ru-RU" sz="2400" dirty="0" smtClean="0"/>
          </a:p>
          <a:p>
            <a:pPr lvl="0" algn="just"/>
            <a:r>
              <a:rPr lang="ro-RO" sz="2400" b="1" dirty="0" smtClean="0"/>
              <a:t>Comunicări </a:t>
            </a:r>
            <a:r>
              <a:rPr lang="ro-RO" sz="2400" dirty="0" smtClean="0"/>
              <a:t>(</a:t>
            </a:r>
            <a:r>
              <a:rPr lang="en-US" sz="2400" dirty="0" smtClean="0"/>
              <a:t>80</a:t>
            </a:r>
            <a:r>
              <a:rPr lang="ro-RO" sz="2400" dirty="0" smtClean="0"/>
              <a:t>): Moldova (4</a:t>
            </a:r>
            <a:r>
              <a:rPr lang="en-US" sz="2400" dirty="0" smtClean="0"/>
              <a:t>1</a:t>
            </a:r>
            <a:r>
              <a:rPr lang="ro-RO" sz="2400" dirty="0" smtClean="0"/>
              <a:t>), Belarus (14), România (</a:t>
            </a:r>
            <a:r>
              <a:rPr lang="en-US" sz="2400" dirty="0" smtClean="0"/>
              <a:t>4</a:t>
            </a:r>
            <a:r>
              <a:rPr lang="ro-RO" sz="2400" dirty="0" smtClean="0"/>
              <a:t>), </a:t>
            </a:r>
            <a:r>
              <a:rPr lang="en-US" sz="2400" dirty="0" err="1" smtClean="0"/>
              <a:t>Federa</a:t>
            </a:r>
            <a:r>
              <a:rPr lang="ro-RO" sz="2400" dirty="0" err="1" smtClean="0"/>
              <a:t>ția</a:t>
            </a:r>
            <a:r>
              <a:rPr lang="ro-RO" sz="2400" dirty="0" smtClean="0"/>
              <a:t> Rusă (5), Ucraina (3), Kazahstan (13),</a:t>
            </a:r>
            <a:endParaRPr lang="ru-RU" sz="2400" dirty="0" smtClean="0"/>
          </a:p>
          <a:p>
            <a:pPr algn="just"/>
            <a:r>
              <a:rPr lang="ro-RO" sz="2400" b="1" dirty="0" smtClean="0"/>
              <a:t>Dezbateri şi discuţii</a:t>
            </a:r>
            <a:r>
              <a:rPr lang="ro-RO" sz="2400" dirty="0" smtClean="0"/>
              <a:t>: </a:t>
            </a:r>
            <a:endParaRPr lang="en-US" sz="2400" dirty="0" smtClean="0"/>
          </a:p>
          <a:p>
            <a:pPr algn="just"/>
            <a:r>
              <a:rPr lang="ro-RO" sz="2400" dirty="0" smtClean="0"/>
              <a:t>75 de cadre didactice de sprijin, psihologi, logopezi din mun. Bălţi,</a:t>
            </a:r>
            <a:endParaRPr lang="en-US" sz="2400" dirty="0" smtClean="0"/>
          </a:p>
          <a:p>
            <a:pPr algn="just"/>
            <a:r>
              <a:rPr lang="ro-RO" sz="2400" dirty="0" smtClean="0"/>
              <a:t>6 specialişti ai SAP mun. Bălţi </a:t>
            </a:r>
            <a:endParaRPr lang="en-US" sz="2400" dirty="0" smtClean="0"/>
          </a:p>
        </p:txBody>
      </p:sp>
      <p:pic>
        <p:nvPicPr>
          <p:cNvPr id="6" name="Picture 2" descr="C:\Users\Администратор\Desktop\confe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00563" y="1916832"/>
            <a:ext cx="4643438" cy="464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Администратор\Desktop\confe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52963" y="2069232"/>
            <a:ext cx="4643438" cy="464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1239</TotalTime>
  <Words>1972</Words>
  <Application>Microsoft Office PowerPoint</Application>
  <PresentationFormat>Экран (4:3)</PresentationFormat>
  <Paragraphs>112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Слайд 1</vt:lpstr>
      <vt:lpstr>Echipa de cercetare</vt:lpstr>
      <vt:lpstr>Слайд 3</vt:lpstr>
      <vt:lpstr>Rezultatele cercetărilor ştiinţifice </vt:lpstr>
      <vt:lpstr>Lucrări didactice naţionale  </vt:lpstr>
      <vt:lpstr>Capitole în monografii internaţionale </vt:lpstr>
      <vt:lpstr>Articole în culegeri naţionale  </vt:lpstr>
      <vt:lpstr>Articole în culegeri internaţionale  </vt:lpstr>
      <vt:lpstr>Manifestări ştiinţifice: Organizare </vt:lpstr>
      <vt:lpstr>Manifestări ştiinţifice: Organizare </vt:lpstr>
      <vt:lpstr>Manifestări ştiinţifice: Organizare </vt:lpstr>
      <vt:lpstr>Manifestări ştiinţifice: Organizare </vt:lpstr>
      <vt:lpstr>Manifestări ştiinţifice: Organizare </vt:lpstr>
      <vt:lpstr>Manifestări ştiinţifice: Participare </vt:lpstr>
      <vt:lpstr>Concluzii </vt:lpstr>
      <vt:lpstr>Propuneri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 Privind ACTIVITATEA  ŞTIINŢIFICĂ ŞI INOVAŢIONALĂ  în anul 2015  OPTIMIZAREA PROCESULUI EDUCAŢIEI INCLUZIVE PRIN FORMAREA CONTINUĂ A CADRELOR DIDACTICE DIN CICLUL PREŞCOLAR ŞI PRIMAR 15.817.06.25A</dc:title>
  <dc:creator>samsung</dc:creator>
  <cp:lastModifiedBy>User</cp:lastModifiedBy>
  <cp:revision>267</cp:revision>
  <dcterms:modified xsi:type="dcterms:W3CDTF">2017-12-14T07:15:15Z</dcterms:modified>
</cp:coreProperties>
</file>