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Default Extension="vml" ContentType="application/vnd.openxmlformats-officedocument.vmlDrawing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9"/>
  </p:notesMasterIdLst>
  <p:sldIdLst>
    <p:sldId id="257" r:id="rId2"/>
    <p:sldId id="259" r:id="rId3"/>
    <p:sldId id="260" r:id="rId4"/>
    <p:sldId id="285" r:id="rId5"/>
    <p:sldId id="292" r:id="rId6"/>
    <p:sldId id="262" r:id="rId7"/>
    <p:sldId id="300" r:id="rId8"/>
    <p:sldId id="301" r:id="rId9"/>
    <p:sldId id="302" r:id="rId10"/>
    <p:sldId id="303" r:id="rId11"/>
    <p:sldId id="304" r:id="rId12"/>
    <p:sldId id="305" r:id="rId13"/>
    <p:sldId id="278" r:id="rId14"/>
    <p:sldId id="293" r:id="rId15"/>
    <p:sldId id="276" r:id="rId16"/>
    <p:sldId id="294" r:id="rId17"/>
    <p:sldId id="295" r:id="rId18"/>
    <p:sldId id="296" r:id="rId19"/>
    <p:sldId id="297" r:id="rId20"/>
    <p:sldId id="307" r:id="rId21"/>
    <p:sldId id="308" r:id="rId22"/>
    <p:sldId id="309" r:id="rId23"/>
    <p:sldId id="310" r:id="rId24"/>
    <p:sldId id="311" r:id="rId25"/>
    <p:sldId id="312" r:id="rId26"/>
    <p:sldId id="288" r:id="rId27"/>
    <p:sldId id="306" r:id="rId28"/>
    <p:sldId id="289" r:id="rId29"/>
    <p:sldId id="263" r:id="rId30"/>
    <p:sldId id="268" r:id="rId31"/>
    <p:sldId id="264" r:id="rId32"/>
    <p:sldId id="282" r:id="rId33"/>
    <p:sldId id="298" r:id="rId34"/>
    <p:sldId id="299" r:id="rId35"/>
    <p:sldId id="265" r:id="rId36"/>
    <p:sldId id="269" r:id="rId37"/>
    <p:sldId id="27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Gradul științific al resurselor umane din cercetare din cadrul USARB, 2016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Doctori Habilitați ,conferențiari universitari</c:v>
                </c:pt>
                <c:pt idx="1">
                  <c:v>Doctori Habilitați, profesori universitari</c:v>
                </c:pt>
                <c:pt idx="2">
                  <c:v>Doctori, lectori universitari</c:v>
                </c:pt>
                <c:pt idx="3">
                  <c:v>Doctori, lectori superiori universitari</c:v>
                </c:pt>
                <c:pt idx="4">
                  <c:v>Doctori, conferențiari universitari</c:v>
                </c:pt>
                <c:pt idx="5">
                  <c:v>Lectori universitari</c:v>
                </c:pt>
                <c:pt idx="6">
                  <c:v>Asistenți universitari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2.0000000000000007E-2</c:v>
                </c:pt>
                <c:pt idx="1">
                  <c:v>3.0000000000000002E-2</c:v>
                </c:pt>
                <c:pt idx="2">
                  <c:v>0.05</c:v>
                </c:pt>
                <c:pt idx="3">
                  <c:v>0.05</c:v>
                </c:pt>
                <c:pt idx="4">
                  <c:v>0.33000000000000013</c:v>
                </c:pt>
                <c:pt idx="5">
                  <c:v>0.39000000000000012</c:v>
                </c:pt>
                <c:pt idx="6">
                  <c:v>0.13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535305482648021"/>
          <c:y val="0.27233460769172341"/>
          <c:w val="0.33075805628463117"/>
          <c:h val="0.72766539230827698"/>
        </c:manualLayout>
      </c:layout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965963659687233"/>
          <c:y val="0.22820137066200083"/>
          <c:w val="0.88357461748149768"/>
          <c:h val="0.42328995333916658"/>
        </c:manualLayout>
      </c:layout>
      <c:pie3DChart>
        <c:varyColors val="1"/>
        <c:ser>
          <c:idx val="0"/>
          <c:order val="0"/>
          <c:tx>
            <c:strRef>
              <c:f>Foaie1!$D$254</c:f>
              <c:strCache>
                <c:ptCount val="1"/>
                <c:pt idx="0">
                  <c:v>USM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3574067983516822E-2"/>
                  <c:y val="-5.7318824730242177E-2"/>
                </c:manualLayout>
              </c:layout>
              <c:showVal val="1"/>
            </c:dLbl>
            <c:dLbl>
              <c:idx val="1"/>
              <c:layout>
                <c:manualLayout>
                  <c:x val="5.9932961504812088E-2"/>
                  <c:y val="-8.7638524351122994E-3"/>
                </c:manualLayout>
              </c:layout>
              <c:showVal val="1"/>
            </c:dLbl>
            <c:dLbl>
              <c:idx val="2"/>
              <c:layout>
                <c:manualLayout>
                  <c:x val="1.8159892175640208E-2"/>
                  <c:y val="-3.690908428113153E-2"/>
                </c:manualLayout>
              </c:layout>
              <c:showVal val="1"/>
            </c:dLbl>
            <c:numFmt formatCode="0.0%" sourceLinked="0"/>
            <c:showVal val="1"/>
            <c:showLeaderLines val="1"/>
          </c:dLbls>
          <c:cat>
            <c:strRef>
              <c:f>Foaie1!$E$253:$H$253</c:f>
              <c:strCache>
                <c:ptCount val="4"/>
                <c:pt idx="0">
                  <c:v>Activitatea inovațională a universității este în creștere </c:v>
                </c:pt>
                <c:pt idx="1">
                  <c:v>Activitatea inovațională universității este în scădere </c:v>
                </c:pt>
                <c:pt idx="2">
                  <c:v>Tendință osciliantă </c:v>
                </c:pt>
                <c:pt idx="3">
                  <c:v>Fără schimbări </c:v>
                </c:pt>
              </c:strCache>
            </c:strRef>
          </c:cat>
          <c:val>
            <c:numRef>
              <c:f>Foaie1!$E$254:$H$254</c:f>
              <c:numCache>
                <c:formatCode>0.00%</c:formatCode>
                <c:ptCount val="4"/>
                <c:pt idx="0">
                  <c:v>0.41700000000000031</c:v>
                </c:pt>
                <c:pt idx="1">
                  <c:v>0.20800000000000021</c:v>
                </c:pt>
                <c:pt idx="2">
                  <c:v>0.29200000000000031</c:v>
                </c:pt>
                <c:pt idx="3">
                  <c:v>8.3000000000000046E-2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5.3194804323580959E-2"/>
          <c:y val="0.74962780694080133"/>
          <c:w val="0.893610055931507"/>
          <c:h val="0.22259441528142349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171695819901695"/>
          <c:y val="0.21963764946048439"/>
          <c:w val="0.88828304180098139"/>
          <c:h val="0.48395414114902363"/>
        </c:manualLayout>
      </c:layout>
      <c:pie3DChart>
        <c:varyColors val="1"/>
        <c:ser>
          <c:idx val="0"/>
          <c:order val="0"/>
          <c:tx>
            <c:strRef>
              <c:f>Foaie1!$D$262</c:f>
              <c:strCache>
                <c:ptCount val="1"/>
                <c:pt idx="0">
                  <c:v>USARB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0812062921664991E-2"/>
                  <c:y val="-0.12565689705453467"/>
                </c:manualLayout>
              </c:layout>
              <c:showVal val="1"/>
            </c:dLbl>
            <c:dLbl>
              <c:idx val="2"/>
              <c:layout>
                <c:manualLayout>
                  <c:x val="2.1763232720909999E-2"/>
                  <c:y val="-0.10943788276465442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Foaie1!$E$261:$H$261</c:f>
              <c:strCache>
                <c:ptCount val="4"/>
                <c:pt idx="0">
                  <c:v>Activitatea inovațională a universității este în creștere </c:v>
                </c:pt>
                <c:pt idx="1">
                  <c:v>Activitatea inovațională universității este în scădere </c:v>
                </c:pt>
                <c:pt idx="2">
                  <c:v>Tendință osciliantă </c:v>
                </c:pt>
                <c:pt idx="3">
                  <c:v>Fără schimbări </c:v>
                </c:pt>
              </c:strCache>
            </c:strRef>
          </c:cat>
          <c:val>
            <c:numRef>
              <c:f>Foaie1!$E$262:$H$262</c:f>
              <c:numCache>
                <c:formatCode>0.00%</c:formatCode>
                <c:ptCount val="4"/>
                <c:pt idx="0">
                  <c:v>0.49300000000000038</c:v>
                </c:pt>
                <c:pt idx="1">
                  <c:v>5.7000000000000023E-2</c:v>
                </c:pt>
                <c:pt idx="2">
                  <c:v>0.3710000000000005</c:v>
                </c:pt>
                <c:pt idx="3">
                  <c:v>7.9000000000000126E-2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3.5736385041901915E-2"/>
          <c:y val="0.7594378827646544"/>
          <c:w val="0.92423998447139444"/>
          <c:h val="0.21278433945756842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Foaie1!$D$268</c:f>
              <c:strCache>
                <c:ptCount val="1"/>
                <c:pt idx="0">
                  <c:v>ASEM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3636154855643045E-2"/>
                  <c:y val="-0.13817293671624381"/>
                </c:manualLayout>
              </c:layout>
              <c:showVal val="1"/>
            </c:dLbl>
            <c:dLbl>
              <c:idx val="2"/>
              <c:layout>
                <c:manualLayout>
                  <c:x val="2.1742815587542059E-2"/>
                  <c:y val="-0.10769174686497544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Foaie1!$E$267:$H$267</c:f>
              <c:strCache>
                <c:ptCount val="4"/>
                <c:pt idx="0">
                  <c:v>Activitatea inovațională a universității este în creștere </c:v>
                </c:pt>
                <c:pt idx="1">
                  <c:v>Activitatea inovațională universității este în scădere </c:v>
                </c:pt>
                <c:pt idx="2">
                  <c:v>Tendință osciliantă </c:v>
                </c:pt>
                <c:pt idx="3">
                  <c:v>Fără schimbări </c:v>
                </c:pt>
              </c:strCache>
            </c:strRef>
          </c:cat>
          <c:val>
            <c:numRef>
              <c:f>Foaie1!$E$268:$H$268</c:f>
              <c:numCache>
                <c:formatCode>0.00%</c:formatCode>
                <c:ptCount val="4"/>
                <c:pt idx="0">
                  <c:v>0.59599999999999997</c:v>
                </c:pt>
                <c:pt idx="1">
                  <c:v>3.7999999999999999E-2</c:v>
                </c:pt>
                <c:pt idx="2">
                  <c:v>0.23100000000000001</c:v>
                </c:pt>
                <c:pt idx="3">
                  <c:v>0.13500000000000001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6.5554942574853295E-2"/>
          <c:y val="0.72240084572761631"/>
          <c:w val="0.86888978049718424"/>
          <c:h val="0.24982137649460484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1963764946048434"/>
          <c:w val="1"/>
          <c:h val="0.3635837707786535"/>
        </c:manualLayout>
      </c:layout>
      <c:pie3DChart>
        <c:varyColors val="1"/>
        <c:ser>
          <c:idx val="0"/>
          <c:order val="0"/>
          <c:tx>
            <c:strRef>
              <c:f>Foaie1!$D$278</c:f>
              <c:strCache>
                <c:ptCount val="1"/>
                <c:pt idx="0">
                  <c:v>UAIC</c:v>
                </c:pt>
              </c:strCache>
            </c:strRef>
          </c:tx>
          <c:dLbls>
            <c:dLbl>
              <c:idx val="0"/>
              <c:layout>
                <c:manualLayout>
                  <c:x val="-2.6910542432196012E-3"/>
                  <c:y val="-8.2678623505395163E-2"/>
                </c:manualLayout>
              </c:layout>
              <c:showVal val="1"/>
            </c:dLbl>
            <c:dLbl>
              <c:idx val="2"/>
              <c:layout>
                <c:manualLayout>
                  <c:x val="5.3790920829430308E-2"/>
                  <c:y val="-4.554024496937882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Foaie1!$E$277:$H$277</c:f>
              <c:strCache>
                <c:ptCount val="4"/>
                <c:pt idx="0">
                  <c:v>Activitatea inovațională a universității este în creștere </c:v>
                </c:pt>
                <c:pt idx="1">
                  <c:v>Activitatea inovațională universității este în scădere </c:v>
                </c:pt>
                <c:pt idx="2">
                  <c:v>Tendință osciliantă </c:v>
                </c:pt>
                <c:pt idx="3">
                  <c:v>Fără schimbări </c:v>
                </c:pt>
              </c:strCache>
            </c:strRef>
          </c:cat>
          <c:val>
            <c:numRef>
              <c:f>Foaie1!$E$278:$H$278</c:f>
              <c:numCache>
                <c:formatCode>0.00%</c:formatCode>
                <c:ptCount val="4"/>
                <c:pt idx="0">
                  <c:v>0.64500000000000091</c:v>
                </c:pt>
                <c:pt idx="1">
                  <c:v>3.2000000000000042E-2</c:v>
                </c:pt>
                <c:pt idx="2">
                  <c:v>0.25</c:v>
                </c:pt>
                <c:pt idx="3">
                  <c:v>7.3000000000000009E-2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5570293646180142E-2"/>
          <c:y val="0.72240084572761631"/>
          <c:w val="0.61778651747895352"/>
          <c:h val="0.27759915427238263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Foaie2!$C$40</c:f>
              <c:strCache>
                <c:ptCount val="1"/>
                <c:pt idx="0">
                  <c:v>Creştere</c:v>
                </c:pt>
              </c:strCache>
            </c:strRef>
          </c:tx>
          <c:cat>
            <c:strRef>
              <c:f>Foaie2!$B$41:$B$50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Foaie2!$C$41:$C$50</c:f>
              <c:numCache>
                <c:formatCode>General</c:formatCode>
                <c:ptCount val="10"/>
                <c:pt idx="0">
                  <c:v>14.1</c:v>
                </c:pt>
                <c:pt idx="1">
                  <c:v>11.3</c:v>
                </c:pt>
                <c:pt idx="2">
                  <c:v>4.2</c:v>
                </c:pt>
                <c:pt idx="3">
                  <c:v>11.3</c:v>
                </c:pt>
                <c:pt idx="4">
                  <c:v>4.2</c:v>
                </c:pt>
                <c:pt idx="5">
                  <c:v>11.3</c:v>
                </c:pt>
                <c:pt idx="6">
                  <c:v>7</c:v>
                </c:pt>
                <c:pt idx="7">
                  <c:v>2.8</c:v>
                </c:pt>
                <c:pt idx="8">
                  <c:v>16.899999999999999</c:v>
                </c:pt>
                <c:pt idx="9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Foaie2!$D$40</c:f>
              <c:strCache>
                <c:ptCount val="1"/>
                <c:pt idx="0">
                  <c:v>Scădere</c:v>
                </c:pt>
              </c:strCache>
            </c:strRef>
          </c:tx>
          <c:cat>
            <c:strRef>
              <c:f>Foaie2!$B$41:$B$50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Foaie2!$D$41:$D$50</c:f>
              <c:numCache>
                <c:formatCode>General</c:formatCode>
                <c:ptCount val="10"/>
                <c:pt idx="0">
                  <c:v>9.5</c:v>
                </c:pt>
                <c:pt idx="1">
                  <c:v>8.1</c:v>
                </c:pt>
                <c:pt idx="2">
                  <c:v>13.5</c:v>
                </c:pt>
                <c:pt idx="3">
                  <c:v>2.7</c:v>
                </c:pt>
                <c:pt idx="4">
                  <c:v>13.5</c:v>
                </c:pt>
                <c:pt idx="5">
                  <c:v>12.2</c:v>
                </c:pt>
                <c:pt idx="6">
                  <c:v>10.8</c:v>
                </c:pt>
                <c:pt idx="7">
                  <c:v>13.5</c:v>
                </c:pt>
                <c:pt idx="8">
                  <c:v>9.5</c:v>
                </c:pt>
                <c:pt idx="9">
                  <c:v>6.8</c:v>
                </c:pt>
              </c:numCache>
            </c:numRef>
          </c:val>
        </c:ser>
        <c:ser>
          <c:idx val="2"/>
          <c:order val="2"/>
          <c:tx>
            <c:strRef>
              <c:f>Foaie2!$E$40</c:f>
              <c:strCache>
                <c:ptCount val="1"/>
                <c:pt idx="0">
                  <c:v>Fără schimbări</c:v>
                </c:pt>
              </c:strCache>
            </c:strRef>
          </c:tx>
          <c:cat>
            <c:strRef>
              <c:f>Foaie2!$B$41:$B$50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Foaie2!$E$41:$E$50</c:f>
              <c:numCache>
                <c:formatCode>General</c:formatCode>
                <c:ptCount val="10"/>
                <c:pt idx="0">
                  <c:v>4.2</c:v>
                </c:pt>
                <c:pt idx="1">
                  <c:v>12.5</c:v>
                </c:pt>
                <c:pt idx="2">
                  <c:v>13.9</c:v>
                </c:pt>
                <c:pt idx="3">
                  <c:v>12.5</c:v>
                </c:pt>
                <c:pt idx="4">
                  <c:v>13.9</c:v>
                </c:pt>
                <c:pt idx="5">
                  <c:v>8.3000000000000007</c:v>
                </c:pt>
                <c:pt idx="6">
                  <c:v>11.1</c:v>
                </c:pt>
                <c:pt idx="7">
                  <c:v>9.7000000000000011</c:v>
                </c:pt>
                <c:pt idx="8">
                  <c:v>5.6</c:v>
                </c:pt>
                <c:pt idx="9">
                  <c:v>8.3000000000000007</c:v>
                </c:pt>
              </c:numCache>
            </c:numRef>
          </c:val>
        </c:ser>
        <c:axId val="85741568"/>
        <c:axId val="85743104"/>
      </c:barChart>
      <c:catAx>
        <c:axId val="85741568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743104"/>
        <c:crosses val="autoZero"/>
        <c:auto val="1"/>
        <c:lblAlgn val="ctr"/>
        <c:lblOffset val="100"/>
      </c:catAx>
      <c:valAx>
        <c:axId val="85743104"/>
        <c:scaling>
          <c:orientation val="minMax"/>
        </c:scaling>
        <c:axPos val="b"/>
        <c:majorGridlines/>
        <c:numFmt formatCode="General" sourceLinked="1"/>
        <c:tickLblPos val="nextTo"/>
        <c:crossAx val="857415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chemeClr val="accent1">
        <a:lumMod val="20000"/>
        <a:lumOff val="80000"/>
      </a:schemeClr>
    </a:solidFill>
    <a:ln>
      <a:solidFill>
        <a:sysClr val="windowText" lastClr="000000">
          <a:alpha val="40000"/>
        </a:sysClr>
      </a:solidFill>
    </a:ln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Foaie2!$C$57</c:f>
              <c:strCache>
                <c:ptCount val="1"/>
                <c:pt idx="0">
                  <c:v>Creştere</c:v>
                </c:pt>
              </c:strCache>
            </c:strRef>
          </c:tx>
          <c:cat>
            <c:strRef>
              <c:f>Foaie2!$B$58:$B$67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Foaie2!$C$58:$C$67</c:f>
              <c:numCache>
                <c:formatCode>General</c:formatCode>
                <c:ptCount val="10"/>
                <c:pt idx="0">
                  <c:v>12.8</c:v>
                </c:pt>
                <c:pt idx="1">
                  <c:v>11.9</c:v>
                </c:pt>
                <c:pt idx="2">
                  <c:v>8.9</c:v>
                </c:pt>
                <c:pt idx="3">
                  <c:v>8.8000000000000007</c:v>
                </c:pt>
                <c:pt idx="4">
                  <c:v>10.1</c:v>
                </c:pt>
                <c:pt idx="5">
                  <c:v>11.1</c:v>
                </c:pt>
                <c:pt idx="6">
                  <c:v>7.6</c:v>
                </c:pt>
                <c:pt idx="7">
                  <c:v>8</c:v>
                </c:pt>
                <c:pt idx="8">
                  <c:v>11.4</c:v>
                </c:pt>
                <c:pt idx="9">
                  <c:v>9.4</c:v>
                </c:pt>
              </c:numCache>
            </c:numRef>
          </c:val>
        </c:ser>
        <c:ser>
          <c:idx val="1"/>
          <c:order val="1"/>
          <c:tx>
            <c:strRef>
              <c:f>Foaie2!$D$57</c:f>
              <c:strCache>
                <c:ptCount val="1"/>
                <c:pt idx="0">
                  <c:v>Scădere</c:v>
                </c:pt>
              </c:strCache>
            </c:strRef>
          </c:tx>
          <c:cat>
            <c:strRef>
              <c:f>Foaie2!$B$58:$B$67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Foaie2!$D$58:$D$67</c:f>
              <c:numCache>
                <c:formatCode>General</c:formatCode>
                <c:ptCount val="10"/>
                <c:pt idx="0">
                  <c:v>4.9000000000000004</c:v>
                </c:pt>
                <c:pt idx="1">
                  <c:v>11.7</c:v>
                </c:pt>
                <c:pt idx="2">
                  <c:v>13.7</c:v>
                </c:pt>
                <c:pt idx="3">
                  <c:v>10.200000000000001</c:v>
                </c:pt>
                <c:pt idx="4">
                  <c:v>11.2</c:v>
                </c:pt>
                <c:pt idx="5">
                  <c:v>10.7</c:v>
                </c:pt>
                <c:pt idx="6">
                  <c:v>9.3000000000000007</c:v>
                </c:pt>
                <c:pt idx="7">
                  <c:v>7.3</c:v>
                </c:pt>
                <c:pt idx="8">
                  <c:v>7.8</c:v>
                </c:pt>
                <c:pt idx="9">
                  <c:v>13.2</c:v>
                </c:pt>
              </c:numCache>
            </c:numRef>
          </c:val>
        </c:ser>
        <c:ser>
          <c:idx val="2"/>
          <c:order val="2"/>
          <c:tx>
            <c:strRef>
              <c:f>Foaie2!$E$57</c:f>
              <c:strCache>
                <c:ptCount val="1"/>
                <c:pt idx="0">
                  <c:v>Fără schimbări</c:v>
                </c:pt>
              </c:strCache>
            </c:strRef>
          </c:tx>
          <c:cat>
            <c:strRef>
              <c:f>Foaie2!$B$58:$B$67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Foaie2!$E$58:$E$67</c:f>
              <c:numCache>
                <c:formatCode>General</c:formatCode>
                <c:ptCount val="10"/>
                <c:pt idx="0">
                  <c:v>9.6</c:v>
                </c:pt>
                <c:pt idx="1">
                  <c:v>8.3000000000000007</c:v>
                </c:pt>
                <c:pt idx="2">
                  <c:v>11.5</c:v>
                </c:pt>
                <c:pt idx="3">
                  <c:v>9.3000000000000007</c:v>
                </c:pt>
                <c:pt idx="4">
                  <c:v>8</c:v>
                </c:pt>
                <c:pt idx="5">
                  <c:v>8.5</c:v>
                </c:pt>
                <c:pt idx="6">
                  <c:v>12.8</c:v>
                </c:pt>
                <c:pt idx="7">
                  <c:v>11.3</c:v>
                </c:pt>
                <c:pt idx="8">
                  <c:v>10.200000000000001</c:v>
                </c:pt>
                <c:pt idx="9">
                  <c:v>10.5</c:v>
                </c:pt>
              </c:numCache>
            </c:numRef>
          </c:val>
        </c:ser>
        <c:axId val="85787008"/>
        <c:axId val="85788544"/>
      </c:barChart>
      <c:catAx>
        <c:axId val="85787008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788544"/>
        <c:crosses val="autoZero"/>
        <c:auto val="1"/>
        <c:lblAlgn val="ctr"/>
        <c:lblOffset val="100"/>
      </c:catAx>
      <c:valAx>
        <c:axId val="85788544"/>
        <c:scaling>
          <c:orientation val="minMax"/>
        </c:scaling>
        <c:axPos val="b"/>
        <c:majorGridlines/>
        <c:numFmt formatCode="General" sourceLinked="1"/>
        <c:tickLblPos val="nextTo"/>
        <c:crossAx val="857870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rgbClr val="4F81BD">
        <a:lumMod val="20000"/>
        <a:lumOff val="80000"/>
      </a:srgbClr>
    </a:solidFill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Foaie2!$C$75</c:f>
              <c:strCache>
                <c:ptCount val="1"/>
                <c:pt idx="0">
                  <c:v>Creştere</c:v>
                </c:pt>
              </c:strCache>
            </c:strRef>
          </c:tx>
          <c:cat>
            <c:strRef>
              <c:f>Foaie2!$B$76:$B$85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Foaie2!$C$76:$C$85</c:f>
              <c:numCache>
                <c:formatCode>General</c:formatCode>
                <c:ptCount val="10"/>
                <c:pt idx="0">
                  <c:v>11.3</c:v>
                </c:pt>
                <c:pt idx="1">
                  <c:v>8.8000000000000007</c:v>
                </c:pt>
                <c:pt idx="2">
                  <c:v>8.5</c:v>
                </c:pt>
                <c:pt idx="3">
                  <c:v>10.200000000000001</c:v>
                </c:pt>
                <c:pt idx="4">
                  <c:v>5.6</c:v>
                </c:pt>
                <c:pt idx="5">
                  <c:v>12.7</c:v>
                </c:pt>
                <c:pt idx="6">
                  <c:v>3.9</c:v>
                </c:pt>
                <c:pt idx="7">
                  <c:v>10.6</c:v>
                </c:pt>
                <c:pt idx="8">
                  <c:v>13.7</c:v>
                </c:pt>
                <c:pt idx="9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Foaie2!$D$75</c:f>
              <c:strCache>
                <c:ptCount val="1"/>
                <c:pt idx="0">
                  <c:v>Scădere</c:v>
                </c:pt>
              </c:strCache>
            </c:strRef>
          </c:tx>
          <c:cat>
            <c:strRef>
              <c:f>Foaie2!$B$76:$B$85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Foaie2!$D$76:$D$85</c:f>
              <c:numCache>
                <c:formatCode>General</c:formatCode>
                <c:ptCount val="10"/>
                <c:pt idx="0">
                  <c:v>4.8</c:v>
                </c:pt>
                <c:pt idx="1">
                  <c:v>9.5</c:v>
                </c:pt>
                <c:pt idx="2">
                  <c:v>4.8</c:v>
                </c:pt>
                <c:pt idx="3">
                  <c:v>4.8</c:v>
                </c:pt>
                <c:pt idx="4">
                  <c:v>4.8</c:v>
                </c:pt>
                <c:pt idx="5">
                  <c:v>2.4</c:v>
                </c:pt>
                <c:pt idx="6">
                  <c:v>52.3</c:v>
                </c:pt>
                <c:pt idx="7">
                  <c:v>2.4</c:v>
                </c:pt>
                <c:pt idx="8">
                  <c:v>7.1</c:v>
                </c:pt>
                <c:pt idx="9">
                  <c:v>7.1</c:v>
                </c:pt>
              </c:numCache>
            </c:numRef>
          </c:val>
        </c:ser>
        <c:ser>
          <c:idx val="2"/>
          <c:order val="2"/>
          <c:tx>
            <c:strRef>
              <c:f>Foaie2!$E$75</c:f>
              <c:strCache>
                <c:ptCount val="1"/>
                <c:pt idx="0">
                  <c:v>Fără schimbări</c:v>
                </c:pt>
              </c:strCache>
            </c:strRef>
          </c:tx>
          <c:cat>
            <c:strRef>
              <c:f>Foaie2!$B$76:$B$85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Foaie2!$E$76:$E$85</c:f>
              <c:numCache>
                <c:formatCode>General</c:formatCode>
                <c:ptCount val="10"/>
                <c:pt idx="0">
                  <c:v>9.2000000000000011</c:v>
                </c:pt>
                <c:pt idx="1">
                  <c:v>11.5</c:v>
                </c:pt>
                <c:pt idx="2">
                  <c:v>13.7</c:v>
                </c:pt>
                <c:pt idx="3">
                  <c:v>13.7</c:v>
                </c:pt>
                <c:pt idx="4">
                  <c:v>12.2</c:v>
                </c:pt>
                <c:pt idx="5">
                  <c:v>10.7</c:v>
                </c:pt>
                <c:pt idx="6">
                  <c:v>7.6</c:v>
                </c:pt>
                <c:pt idx="7">
                  <c:v>13</c:v>
                </c:pt>
                <c:pt idx="8">
                  <c:v>5.3</c:v>
                </c:pt>
                <c:pt idx="9">
                  <c:v>3.1</c:v>
                </c:pt>
              </c:numCache>
            </c:numRef>
          </c:val>
        </c:ser>
        <c:axId val="85851520"/>
        <c:axId val="85861504"/>
      </c:barChart>
      <c:catAx>
        <c:axId val="85851520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861504"/>
        <c:crosses val="autoZero"/>
        <c:auto val="1"/>
        <c:lblAlgn val="ctr"/>
        <c:lblOffset val="100"/>
      </c:catAx>
      <c:valAx>
        <c:axId val="85861504"/>
        <c:scaling>
          <c:orientation val="minMax"/>
        </c:scaling>
        <c:axPos val="b"/>
        <c:majorGridlines/>
        <c:numFmt formatCode="General" sourceLinked="1"/>
        <c:tickLblPos val="nextTo"/>
        <c:crossAx val="8585152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rgbClr val="4F81BD">
        <a:lumMod val="20000"/>
        <a:lumOff val="80000"/>
      </a:srgbClr>
    </a:solidFill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Foaie2!$C$96</c:f>
              <c:strCache>
                <c:ptCount val="1"/>
                <c:pt idx="0">
                  <c:v>Creştere</c:v>
                </c:pt>
              </c:strCache>
            </c:strRef>
          </c:tx>
          <c:cat>
            <c:strRef>
              <c:f>Foaie2!$B$97:$B$106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Foaie2!$C$97:$C$106</c:f>
              <c:numCache>
                <c:formatCode>General</c:formatCode>
                <c:ptCount val="10"/>
                <c:pt idx="0">
                  <c:v>11.5</c:v>
                </c:pt>
                <c:pt idx="1">
                  <c:v>12.2</c:v>
                </c:pt>
                <c:pt idx="2">
                  <c:v>11</c:v>
                </c:pt>
                <c:pt idx="3">
                  <c:v>8.8000000000000007</c:v>
                </c:pt>
                <c:pt idx="4">
                  <c:v>11.1</c:v>
                </c:pt>
                <c:pt idx="5">
                  <c:v>9.4</c:v>
                </c:pt>
                <c:pt idx="6">
                  <c:v>7.7</c:v>
                </c:pt>
                <c:pt idx="7">
                  <c:v>8.4</c:v>
                </c:pt>
                <c:pt idx="8">
                  <c:v>12.4</c:v>
                </c:pt>
                <c:pt idx="9">
                  <c:v>7.5</c:v>
                </c:pt>
              </c:numCache>
            </c:numRef>
          </c:val>
        </c:ser>
        <c:ser>
          <c:idx val="1"/>
          <c:order val="1"/>
          <c:tx>
            <c:strRef>
              <c:f>Foaie2!$D$96</c:f>
              <c:strCache>
                <c:ptCount val="1"/>
                <c:pt idx="0">
                  <c:v>Scădere</c:v>
                </c:pt>
              </c:strCache>
            </c:strRef>
          </c:tx>
          <c:cat>
            <c:strRef>
              <c:f>Foaie2!$B$97:$B$106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Foaie2!$D$97:$D$106</c:f>
              <c:numCache>
                <c:formatCode>General</c:formatCode>
                <c:ptCount val="10"/>
                <c:pt idx="0">
                  <c:v>4.0999999999999996</c:v>
                </c:pt>
                <c:pt idx="1">
                  <c:v>2</c:v>
                </c:pt>
                <c:pt idx="2">
                  <c:v>18.399999999999999</c:v>
                </c:pt>
                <c:pt idx="3">
                  <c:v>8.2000000000000011</c:v>
                </c:pt>
                <c:pt idx="4">
                  <c:v>6.2</c:v>
                </c:pt>
                <c:pt idx="5">
                  <c:v>12.2</c:v>
                </c:pt>
                <c:pt idx="6">
                  <c:v>16.3</c:v>
                </c:pt>
                <c:pt idx="7">
                  <c:v>10.200000000000001</c:v>
                </c:pt>
                <c:pt idx="8">
                  <c:v>10.200000000000001</c:v>
                </c:pt>
                <c:pt idx="9">
                  <c:v>12.2</c:v>
                </c:pt>
              </c:numCache>
            </c:numRef>
          </c:val>
        </c:ser>
        <c:ser>
          <c:idx val="2"/>
          <c:order val="2"/>
          <c:tx>
            <c:strRef>
              <c:f>Foaie2!$E$96</c:f>
              <c:strCache>
                <c:ptCount val="1"/>
                <c:pt idx="0">
                  <c:v>Fără schimbări</c:v>
                </c:pt>
              </c:strCache>
            </c:strRef>
          </c:tx>
          <c:cat>
            <c:strRef>
              <c:f>Foaie2!$B$97:$B$106</c:f>
              <c:strCache>
                <c:ptCount val="10"/>
                <c:pt idx="0">
                  <c:v>Politica inovațională universitară</c:v>
                </c:pt>
                <c:pt idx="1">
                  <c:v>Mediul favorabil pentru dezvoltarea creativității </c:v>
                </c:pt>
                <c:pt idx="2">
                  <c:v>Sistemul de motivare și stimulare a creativității </c:v>
                </c:pt>
                <c:pt idx="3">
                  <c:v>Promovarea concursurilor ideilor inovaționale</c:v>
                </c:pt>
                <c:pt idx="4">
                  <c:v>Implicarea studenților în proiecte științifice și inovaționale;</c:v>
                </c:pt>
                <c:pt idx="5">
                  <c:v>Organizarea seminarelor, trainingurilor;</c:v>
                </c:pt>
                <c:pt idx="6">
                  <c:v>Finanțarea activității inovaționale a studenților și profesorilor;</c:v>
                </c:pt>
                <c:pt idx="7">
                  <c:v>Programe educaționale în domeniul inovații</c:v>
                </c:pt>
                <c:pt idx="8">
                  <c:v>Potențialul  științifico-didactic calificat </c:v>
                </c:pt>
                <c:pt idx="9">
                  <c:v>Infrastructura inovațională </c:v>
                </c:pt>
              </c:strCache>
            </c:strRef>
          </c:cat>
          <c:val>
            <c:numRef>
              <c:f>Foaie2!$E$97:$E$106</c:f>
              <c:numCache>
                <c:formatCode>General</c:formatCode>
                <c:ptCount val="10"/>
                <c:pt idx="0">
                  <c:v>9.3000000000000007</c:v>
                </c:pt>
                <c:pt idx="1">
                  <c:v>7.8</c:v>
                </c:pt>
                <c:pt idx="2">
                  <c:v>8.4</c:v>
                </c:pt>
                <c:pt idx="3">
                  <c:v>11.6</c:v>
                </c:pt>
                <c:pt idx="4">
                  <c:v>8.1</c:v>
                </c:pt>
                <c:pt idx="5">
                  <c:v>10.4</c:v>
                </c:pt>
                <c:pt idx="6">
                  <c:v>13</c:v>
                </c:pt>
                <c:pt idx="7">
                  <c:v>13.6</c:v>
                </c:pt>
                <c:pt idx="8">
                  <c:v>5.8</c:v>
                </c:pt>
                <c:pt idx="9">
                  <c:v>11.9</c:v>
                </c:pt>
              </c:numCache>
            </c:numRef>
          </c:val>
        </c:ser>
        <c:axId val="85909888"/>
        <c:axId val="85911424"/>
      </c:barChart>
      <c:catAx>
        <c:axId val="85909888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911424"/>
        <c:crosses val="autoZero"/>
        <c:auto val="1"/>
        <c:lblAlgn val="ctr"/>
        <c:lblOffset val="100"/>
      </c:catAx>
      <c:valAx>
        <c:axId val="85911424"/>
        <c:scaling>
          <c:orientation val="minMax"/>
        </c:scaling>
        <c:axPos val="b"/>
        <c:majorGridlines/>
        <c:numFmt formatCode="General" sourceLinked="1"/>
        <c:tickLblPos val="nextTo"/>
        <c:crossAx val="8590988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solidFill>
      <a:srgbClr val="4F81BD">
        <a:lumMod val="20000"/>
        <a:lumOff val="80000"/>
      </a:srgb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manageri</c:v>
                </c:pt>
                <c:pt idx="1">
                  <c:v>profesori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0.20700000000000005</c:v>
                </c:pt>
                <c:pt idx="1">
                  <c:v>0.79300000000000004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cadre didactice cu titlu științific</c:v>
                </c:pt>
                <c:pt idx="1">
                  <c:v>doactoranzi</c:v>
                </c:pt>
                <c:pt idx="2">
                  <c:v>cadre didactice fără titlu științific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0.71500000000000019</c:v>
                </c:pt>
                <c:pt idx="1">
                  <c:v>0.12400000000000003</c:v>
                </c:pt>
                <c:pt idx="2">
                  <c:v>0.161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158362204724412"/>
          <c:w val="1"/>
          <c:h val="0.60083947506561675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2.011865704286964E-2"/>
                  <c:y val="-2.1532516768737242E-2"/>
                </c:manualLayout>
              </c:layout>
              <c:showVal val="1"/>
            </c:dLbl>
            <c:dLbl>
              <c:idx val="2"/>
              <c:layout>
                <c:manualLayout>
                  <c:x val="-5.3224300087489004E-2"/>
                  <c:y val="4.2379337999416858E-2"/>
                </c:manualLayout>
              </c:layout>
              <c:showVal val="1"/>
            </c:dLbl>
            <c:dLbl>
              <c:idx val="3"/>
              <c:layout>
                <c:manualLayout>
                  <c:x val="3.7393372703412163E-2"/>
                  <c:y val="2.5663458734324901E-4"/>
                </c:manualLayout>
              </c:layout>
              <c:showVal val="1"/>
            </c:dLbl>
            <c:dLbl>
              <c:idx val="4"/>
              <c:layout>
                <c:manualLayout>
                  <c:x val="1.7959645669291344E-2"/>
                  <c:y val="7.2375328083989499E-3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Foaie1!$D$53:$D$57</c:f>
              <c:strCache>
                <c:ptCount val="5"/>
                <c:pt idx="0">
                  <c:v>Până 5 ani</c:v>
                </c:pt>
                <c:pt idx="1">
                  <c:v>De la 5 până la 10 ani</c:v>
                </c:pt>
                <c:pt idx="2">
                  <c:v>De la 10 până la 15 ani</c:v>
                </c:pt>
                <c:pt idx="3">
                  <c:v>De la 15 până la 20 ani</c:v>
                </c:pt>
                <c:pt idx="4">
                  <c:v>De la 20 ani și mai sus</c:v>
                </c:pt>
              </c:strCache>
            </c:strRef>
          </c:cat>
          <c:val>
            <c:numRef>
              <c:f>Foaie1!$E$53:$E$57</c:f>
              <c:numCache>
                <c:formatCode>0.00%</c:formatCode>
                <c:ptCount val="5"/>
                <c:pt idx="0">
                  <c:v>5.700000000000003E-2</c:v>
                </c:pt>
                <c:pt idx="1">
                  <c:v>0.16100000000000006</c:v>
                </c:pt>
                <c:pt idx="2">
                  <c:v>0.26900000000000002</c:v>
                </c:pt>
                <c:pt idx="3">
                  <c:v>0.2950000000000001</c:v>
                </c:pt>
                <c:pt idx="4">
                  <c:v>0.21800000000000005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8265310586176769E-2"/>
          <c:y val="0.76667338582677169"/>
          <c:w val="0.93513604549431317"/>
          <c:h val="0.2013266141732283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cadre didactice</c:v>
                </c:pt>
                <c:pt idx="1">
                  <c:v>studenți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0.50800000000000001</c:v>
                </c:pt>
                <c:pt idx="1">
                  <c:v>0.49200000000000016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872036487242373"/>
          <c:w val="0.96111111111111114"/>
          <c:h val="0.664166774235188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4.9936242344706991E-2"/>
                  <c:y val="-5.9232648002333139E-2"/>
                </c:manualLayout>
              </c:layout>
              <c:showVal val="1"/>
            </c:dLbl>
            <c:dLbl>
              <c:idx val="2"/>
              <c:layout>
                <c:manualLayout>
                  <c:x val="-4.6713692038495326E-3"/>
                  <c:y val="-2.9515893846602508E-2"/>
                </c:manualLayout>
              </c:layout>
              <c:showVal val="1"/>
            </c:dLbl>
            <c:dLbl>
              <c:idx val="4"/>
              <c:layout>
                <c:manualLayout>
                  <c:x val="5.071412948381452E-2"/>
                  <c:y val="3.0912802566345924E-4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Foaie1!$D$64:$D$68</c:f>
              <c:strCache>
                <c:ptCount val="5"/>
                <c:pt idx="0">
                  <c:v>Studentul anul 1</c:v>
                </c:pt>
                <c:pt idx="1">
                  <c:v>Studentul anul 2</c:v>
                </c:pt>
                <c:pt idx="2">
                  <c:v>Studentul anul 3</c:v>
                </c:pt>
                <c:pt idx="3">
                  <c:v>Magistru anul 1</c:v>
                </c:pt>
                <c:pt idx="4">
                  <c:v>Magistru anul 2</c:v>
                </c:pt>
              </c:strCache>
            </c:strRef>
          </c:cat>
          <c:val>
            <c:numRef>
              <c:f>Foaie1!$E$64:$E$68</c:f>
              <c:numCache>
                <c:formatCode>0.00%</c:formatCode>
                <c:ptCount val="5"/>
                <c:pt idx="0">
                  <c:v>5.3000000000000012E-2</c:v>
                </c:pt>
                <c:pt idx="1">
                  <c:v>0.31000000000000011</c:v>
                </c:pt>
                <c:pt idx="2">
                  <c:v>0.48700000000000015</c:v>
                </c:pt>
                <c:pt idx="3">
                  <c:v>5.9000000000000011E-2</c:v>
                </c:pt>
                <c:pt idx="4">
                  <c:v>9.1000000000000025E-2</c:v>
                </c:pt>
              </c:numCache>
            </c:numRef>
          </c:val>
        </c:ser>
      </c:pie3DChart>
    </c:plotArea>
    <c:legend>
      <c:legendPos val="b"/>
      <c:layout/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949081364829399"/>
          <c:w val="1"/>
          <c:h val="0.68843044619422578"/>
        </c:manualLayout>
      </c:layout>
      <c:pie3DChart>
        <c:varyColors val="1"/>
        <c:ser>
          <c:idx val="0"/>
          <c:order val="0"/>
          <c:explosion val="25"/>
          <c:dLbls>
            <c:dLbl>
              <c:idx val="2"/>
              <c:layout>
                <c:manualLayout>
                  <c:x val="-3.4266513560804915E-2"/>
                  <c:y val="1.1630941965587643E-2"/>
                </c:manualLayout>
              </c:layout>
              <c:showVal val="1"/>
            </c:dLbl>
            <c:dLbl>
              <c:idx val="3"/>
              <c:layout>
                <c:manualLayout>
                  <c:x val="5.9279308836395483E-3"/>
                  <c:y val="-4.43802857976087E-2"/>
                </c:manualLayout>
              </c:layout>
              <c:showVal val="1"/>
            </c:dLbl>
            <c:dLbl>
              <c:idx val="4"/>
              <c:layout>
                <c:manualLayout>
                  <c:x val="0.10053291776028007"/>
                  <c:y val="-6.470472440944892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Foaie1!$D$75:$D$79</c:f>
              <c:strCache>
                <c:ptCount val="5"/>
                <c:pt idx="0">
                  <c:v>Studentul anul 1</c:v>
                </c:pt>
                <c:pt idx="1">
                  <c:v>Studentul anul 2</c:v>
                </c:pt>
                <c:pt idx="2">
                  <c:v>Studentul anul 3</c:v>
                </c:pt>
                <c:pt idx="3">
                  <c:v>Magistru anul 1</c:v>
                </c:pt>
                <c:pt idx="4">
                  <c:v>Magistru anul 2</c:v>
                </c:pt>
              </c:strCache>
            </c:strRef>
          </c:cat>
          <c:val>
            <c:numRef>
              <c:f>Foaie1!$E$75:$E$79</c:f>
              <c:numCache>
                <c:formatCode>0.00%</c:formatCode>
                <c:ptCount val="5"/>
                <c:pt idx="0">
                  <c:v>3.7999999999999999E-2</c:v>
                </c:pt>
                <c:pt idx="1">
                  <c:v>0.10400000000000002</c:v>
                </c:pt>
                <c:pt idx="2">
                  <c:v>0.47200000000000009</c:v>
                </c:pt>
                <c:pt idx="3">
                  <c:v>9.0000000000000028E-3</c:v>
                </c:pt>
                <c:pt idx="4">
                  <c:v>0.37700000000000011</c:v>
                </c:pt>
              </c:numCache>
            </c:numRef>
          </c:val>
        </c:ser>
      </c:pie3DChart>
    </c:plotArea>
    <c:legend>
      <c:legendPos val="b"/>
      <c:layout/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Foaie1!$B$3</c:f>
              <c:strCache>
                <c:ptCount val="1"/>
                <c:pt idx="0">
                  <c:v>USM</c:v>
                </c:pt>
              </c:strCache>
            </c:strRef>
          </c:tx>
          <c:cat>
            <c:numRef>
              <c:f>Foaie1!$C$2:$L$2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0.30000000000000021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Foaie1!$C$3:$L$3</c:f>
              <c:numCache>
                <c:formatCode>General</c:formatCode>
                <c:ptCount val="10"/>
                <c:pt idx="0">
                  <c:v>11.8</c:v>
                </c:pt>
                <c:pt idx="1">
                  <c:v>52.6</c:v>
                </c:pt>
                <c:pt idx="2">
                  <c:v>14.8</c:v>
                </c:pt>
                <c:pt idx="3">
                  <c:v>9.5</c:v>
                </c:pt>
                <c:pt idx="4">
                  <c:v>6.7</c:v>
                </c:pt>
                <c:pt idx="5">
                  <c:v>22.2</c:v>
                </c:pt>
                <c:pt idx="6">
                  <c:v>4.3</c:v>
                </c:pt>
                <c:pt idx="7">
                  <c:v>6.2</c:v>
                </c:pt>
                <c:pt idx="8">
                  <c:v>20</c:v>
                </c:pt>
                <c:pt idx="9">
                  <c:v>5.6</c:v>
                </c:pt>
              </c:numCache>
            </c:numRef>
          </c:val>
        </c:ser>
        <c:ser>
          <c:idx val="1"/>
          <c:order val="1"/>
          <c:tx>
            <c:strRef>
              <c:f>Foaie1!$B$4</c:f>
              <c:strCache>
                <c:ptCount val="1"/>
                <c:pt idx="0">
                  <c:v>USARB</c:v>
                </c:pt>
              </c:strCache>
            </c:strRef>
          </c:tx>
          <c:cat>
            <c:numRef>
              <c:f>Foaie1!$C$2:$L$2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0.30000000000000021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Foaie1!$C$4:$L$4</c:f>
              <c:numCache>
                <c:formatCode>General</c:formatCode>
                <c:ptCount val="10"/>
                <c:pt idx="0">
                  <c:v>82.4</c:v>
                </c:pt>
                <c:pt idx="1">
                  <c:v>42.1</c:v>
                </c:pt>
                <c:pt idx="2">
                  <c:v>81.5</c:v>
                </c:pt>
                <c:pt idx="3">
                  <c:v>76.2</c:v>
                </c:pt>
                <c:pt idx="4">
                  <c:v>86.7</c:v>
                </c:pt>
                <c:pt idx="5">
                  <c:v>74.099999999999994</c:v>
                </c:pt>
                <c:pt idx="6">
                  <c:v>78.3</c:v>
                </c:pt>
                <c:pt idx="7">
                  <c:v>72.2</c:v>
                </c:pt>
                <c:pt idx="8">
                  <c:v>63.3</c:v>
                </c:pt>
                <c:pt idx="9">
                  <c:v>83.3</c:v>
                </c:pt>
              </c:numCache>
            </c:numRef>
          </c:val>
        </c:ser>
        <c:ser>
          <c:idx val="2"/>
          <c:order val="2"/>
          <c:tx>
            <c:strRef>
              <c:f>Foaie1!$B$5</c:f>
              <c:strCache>
                <c:ptCount val="1"/>
                <c:pt idx="0">
                  <c:v>ASEM</c:v>
                </c:pt>
              </c:strCache>
            </c:strRef>
          </c:tx>
          <c:cat>
            <c:numRef>
              <c:f>Foaie1!$C$2:$L$2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0.30000000000000021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Foaie1!$C$5:$L$5</c:f>
              <c:numCache>
                <c:formatCode>General</c:formatCode>
                <c:ptCount val="10"/>
                <c:pt idx="0">
                  <c:v>5.8</c:v>
                </c:pt>
                <c:pt idx="1">
                  <c:v>5.3</c:v>
                </c:pt>
                <c:pt idx="2">
                  <c:v>3.7</c:v>
                </c:pt>
                <c:pt idx="3">
                  <c:v>14.3</c:v>
                </c:pt>
                <c:pt idx="4">
                  <c:v>6.6</c:v>
                </c:pt>
                <c:pt idx="5">
                  <c:v>3.7</c:v>
                </c:pt>
                <c:pt idx="6">
                  <c:v>17.399999999999999</c:v>
                </c:pt>
                <c:pt idx="7">
                  <c:v>21.6</c:v>
                </c:pt>
                <c:pt idx="8">
                  <c:v>16.7</c:v>
                </c:pt>
                <c:pt idx="9">
                  <c:v>11.1</c:v>
                </c:pt>
              </c:numCache>
            </c:numRef>
          </c:val>
        </c:ser>
        <c:axId val="81746944"/>
        <c:axId val="81761024"/>
      </c:barChart>
      <c:catAx>
        <c:axId val="81746944"/>
        <c:scaling>
          <c:orientation val="minMax"/>
        </c:scaling>
        <c:axPos val="b"/>
        <c:numFmt formatCode="0%" sourceLinked="1"/>
        <c:tickLblPos val="nextTo"/>
        <c:crossAx val="81761024"/>
        <c:crosses val="autoZero"/>
        <c:auto val="1"/>
        <c:lblAlgn val="ctr"/>
        <c:lblOffset val="100"/>
      </c:catAx>
      <c:valAx>
        <c:axId val="81761024"/>
        <c:scaling>
          <c:orientation val="minMax"/>
        </c:scaling>
        <c:axPos val="l"/>
        <c:majorGridlines/>
        <c:numFmt formatCode="General" sourceLinked="1"/>
        <c:tickLblPos val="nextTo"/>
        <c:crossAx val="81746944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Foaie1!$D$235</c:f>
              <c:strCache>
                <c:ptCount val="1"/>
                <c:pt idx="0">
                  <c:v>Nivelul activității inovaționale a universității, %</c:v>
                </c:pt>
              </c:strCache>
            </c:strRef>
          </c:tx>
          <c:spPr>
            <a:solidFill>
              <a:schemeClr val="tx1"/>
            </a:solidFill>
          </c:spPr>
          <c:dLbls>
            <c:dLbl>
              <c:idx val="6"/>
              <c:layout>
                <c:manualLayout>
                  <c:x val="-1.6666666666666698E-2"/>
                  <c:y val="-4.6296296296296406E-3"/>
                </c:manualLayout>
              </c:layout>
              <c:showVal val="1"/>
            </c:dLbl>
            <c:showVal val="1"/>
          </c:dLbls>
          <c:cat>
            <c:numRef>
              <c:f>Foaie1!$E$234:$N$234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Foaie1!$E$235:$N$235</c:f>
              <c:numCache>
                <c:formatCode>General</c:formatCode>
                <c:ptCount val="10"/>
                <c:pt idx="0">
                  <c:v>1.6</c:v>
                </c:pt>
                <c:pt idx="1">
                  <c:v>0</c:v>
                </c:pt>
                <c:pt idx="2">
                  <c:v>0</c:v>
                </c:pt>
                <c:pt idx="3">
                  <c:v>3.2</c:v>
                </c:pt>
                <c:pt idx="4">
                  <c:v>7.3</c:v>
                </c:pt>
                <c:pt idx="5">
                  <c:v>5.6</c:v>
                </c:pt>
                <c:pt idx="6">
                  <c:v>20.2</c:v>
                </c:pt>
                <c:pt idx="7">
                  <c:v>29</c:v>
                </c:pt>
                <c:pt idx="8">
                  <c:v>21.8</c:v>
                </c:pt>
                <c:pt idx="9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Foaie1!$D$236</c:f>
              <c:strCache>
                <c:ptCount val="1"/>
                <c:pt idx="0">
                  <c:v>Nivelul activității inovaționale a profesorilor, studenţilor/masteranzilor,%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1.1111111111111125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1.6666666666666698E-2"/>
                  <c:y val="0"/>
                </c:manualLayout>
              </c:layout>
              <c:showVal val="1"/>
            </c:dLbl>
            <c:showVal val="1"/>
          </c:dLbls>
          <c:cat>
            <c:numRef>
              <c:f>Foaie1!$E$234:$N$234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Foaie1!$E$236:$N$236</c:f>
              <c:numCache>
                <c:formatCode>General</c:formatCode>
                <c:ptCount val="10"/>
                <c:pt idx="0">
                  <c:v>0.8</c:v>
                </c:pt>
                <c:pt idx="1">
                  <c:v>0.8</c:v>
                </c:pt>
                <c:pt idx="2">
                  <c:v>2.4</c:v>
                </c:pt>
                <c:pt idx="3">
                  <c:v>4</c:v>
                </c:pt>
                <c:pt idx="4">
                  <c:v>12.9</c:v>
                </c:pt>
                <c:pt idx="5">
                  <c:v>16.899999999999999</c:v>
                </c:pt>
                <c:pt idx="6">
                  <c:v>20.2</c:v>
                </c:pt>
                <c:pt idx="7">
                  <c:v>21.8</c:v>
                </c:pt>
                <c:pt idx="8">
                  <c:v>12.1</c:v>
                </c:pt>
                <c:pt idx="9">
                  <c:v>8.1</c:v>
                </c:pt>
              </c:numCache>
            </c:numRef>
          </c:val>
        </c:ser>
        <c:axId val="80388480"/>
        <c:axId val="80390016"/>
      </c:barChart>
      <c:catAx>
        <c:axId val="80388480"/>
        <c:scaling>
          <c:orientation val="minMax"/>
        </c:scaling>
        <c:axPos val="b"/>
        <c:numFmt formatCode="0%" sourceLinked="1"/>
        <c:tickLblPos val="nextTo"/>
        <c:crossAx val="80390016"/>
        <c:crosses val="autoZero"/>
        <c:auto val="1"/>
        <c:lblAlgn val="ctr"/>
        <c:lblOffset val="100"/>
      </c:catAx>
      <c:valAx>
        <c:axId val="80390016"/>
        <c:scaling>
          <c:orientation val="minMax"/>
        </c:scaling>
        <c:axPos val="l"/>
        <c:majorGridlines/>
        <c:numFmt formatCode="General" sourceLinked="1"/>
        <c:tickLblPos val="nextTo"/>
        <c:crossAx val="80388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7495180847352287E-2"/>
          <c:y val="0.87153371847572492"/>
          <c:w val="0.91062357830271212"/>
          <c:h val="0.12846638961796492"/>
        </c:manualLayout>
      </c:layout>
    </c:legend>
    <c:plotVisOnly val="1"/>
    <c:dispBlanksAs val="gap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D7ACE2-3BB9-4681-BB68-C12E196AD73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B745DC-D257-488B-B854-E08E35AC5C5D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Componentele cercetării la USARB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4D1068-4EC6-418F-87D1-E104524C0795}" type="parTrans" cxnId="{8EDDAB3F-DCA5-408F-8B58-FF865DBBDA95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D7716C-4A03-4F1E-8709-5B223C991E6C}" type="sibTrans" cxnId="{8EDDAB3F-DCA5-408F-8B58-FF865DBBDA95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C4268D-5224-422D-8C31-7A510AB036A9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vi-VN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aderarea Universităţii la parteneriatul consolidat al Spaţiului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vi-VN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european de cercetare pentru excelenţă şi creştere;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88A4BF-FF0D-4635-9166-A3B2ABD2B3E2}" type="parTrans" cxnId="{3F174FC6-8C49-46DD-8792-75B3263EEF95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1AB773-C34D-4A4C-ABD7-C3989FD23393}" type="sibTrans" cxnId="{3F174FC6-8C49-46DD-8792-75B3263EEF95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D5CEB7-C6CD-4EED-928D-C7FC32A59476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vi-VN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sporirea eficacităţii cercetării și inovării răspunzând</a:t>
          </a:r>
          <a:endParaRPr lang="ru-RU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vi-VN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provocărilor societale majore, abordare bazată pe</a:t>
          </a:r>
          <a:endParaRPr lang="ru-RU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vi-VN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provocări, care să reunească resursele și cunoștințele pentru</a:t>
          </a:r>
          <a:endParaRPr lang="ru-RU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diferite</a:t>
          </a:r>
          <a:r>
            <a:rPr lang="en-US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domenii</a:t>
          </a:r>
          <a:r>
            <a:rPr lang="en-US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tehnologii</a:t>
          </a:r>
          <a:r>
            <a:rPr lang="en-US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și</a:t>
          </a:r>
          <a:r>
            <a:rPr lang="en-US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discipline;</a:t>
          </a:r>
          <a:endParaRPr lang="ru-RU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C04C90-9AB8-4B8B-A8F0-45796C325ED0}" type="parTrans" cxnId="{EC9C66F5-3CC1-4029-8D0F-0C628030BF7A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F3CAA2-B8EB-46B6-A5F0-EDC0559FFFCF}" type="sibTrans" cxnId="{EC9C66F5-3CC1-4029-8D0F-0C628030BF7A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B98286-7D34-4A2E-98C3-4CECAE60F35F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vi-VN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sporirea potenţialului ştiinţific al universitarilor bălţeni şi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vi-VN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calităţii produselor ştiinţifice a acestora;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EF8497C-3CBF-4521-B585-90A1D8538EB7}" type="parTrans" cxnId="{49E727B6-62E6-4C87-83F1-7C857128B10F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E7D32ED-1ABE-4377-8309-305794DB77F9}" type="sibTrans" cxnId="{49E727B6-62E6-4C87-83F1-7C857128B10F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AD8801-CF13-4574-AAFD-AF8C9470F1FB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vi-VN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asigurarea vizibilităţii şi diseminarea rezultatelor activităţii de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en-US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cercetare.</a:t>
          </a:r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151758-B15A-47BD-803E-335C2191A65B}" type="parTrans" cxnId="{09865D54-C6B6-4BDB-A198-FB0EEE35EE3D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2BED87-9710-4812-94E0-6E5C595E5C1D}" type="sibTrans" cxnId="{09865D54-C6B6-4BDB-A198-FB0EEE35EE3D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894262-D0AF-4CC1-8653-CC37D2376688}" type="pres">
      <dgm:prSet presAssocID="{40D7ACE2-3BB9-4681-BB68-C12E196AD7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701720-7858-4691-A45E-4B258650362B}" type="pres">
      <dgm:prSet presAssocID="{70B745DC-D257-488B-B854-E08E35AC5C5D}" presName="roof" presStyleLbl="dkBgShp" presStyleIdx="0" presStyleCnt="2"/>
      <dgm:spPr/>
      <dgm:t>
        <a:bodyPr/>
        <a:lstStyle/>
        <a:p>
          <a:endParaRPr lang="ru-RU"/>
        </a:p>
      </dgm:t>
    </dgm:pt>
    <dgm:pt modelId="{38CA0685-704D-4FB9-A4ED-A43A0A19F415}" type="pres">
      <dgm:prSet presAssocID="{70B745DC-D257-488B-B854-E08E35AC5C5D}" presName="pillars" presStyleCnt="0"/>
      <dgm:spPr/>
    </dgm:pt>
    <dgm:pt modelId="{5D3E0FDB-8981-463C-83B9-1A2FEF2B2D3D}" type="pres">
      <dgm:prSet presAssocID="{70B745DC-D257-488B-B854-E08E35AC5C5D}" presName="pillar1" presStyleLbl="node1" presStyleIdx="0" presStyleCnt="4" custLinFactNeighborX="-61" custLinFactNeighborY="-1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984A3-7B7C-4085-82F0-9530BD746EB8}" type="pres">
      <dgm:prSet presAssocID="{A5D5CEB7-C6CD-4EED-928D-C7FC32A59476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7B434-D8E2-4B09-B0C2-BBCA6F959361}" type="pres">
      <dgm:prSet presAssocID="{5BB98286-7D34-4A2E-98C3-4CECAE60F35F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7DD2A-BFDF-492D-88B1-F964B97BA35A}" type="pres">
      <dgm:prSet presAssocID="{5CAD8801-CF13-4574-AAFD-AF8C9470F1FB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12E79-5F0B-4F0E-91EB-DC5F6551CF9D}" type="pres">
      <dgm:prSet presAssocID="{70B745DC-D257-488B-B854-E08E35AC5C5D}" presName="base" presStyleLbl="dkBgShp" presStyleIdx="1" presStyleCnt="2"/>
      <dgm:spPr>
        <a:solidFill>
          <a:schemeClr val="bg1"/>
        </a:solidFill>
        <a:ln>
          <a:solidFill>
            <a:schemeClr val="tx1"/>
          </a:solidFill>
        </a:ln>
      </dgm:spPr>
    </dgm:pt>
  </dgm:ptLst>
  <dgm:cxnLst>
    <dgm:cxn modelId="{FD94DA6B-9818-4B84-A069-C34A2FF0949C}" type="presOf" srcId="{5BB98286-7D34-4A2E-98C3-4CECAE60F35F}" destId="{9577B434-D8E2-4B09-B0C2-BBCA6F959361}" srcOrd="0" destOrd="0" presId="urn:microsoft.com/office/officeart/2005/8/layout/hList3"/>
    <dgm:cxn modelId="{EC9C66F5-3CC1-4029-8D0F-0C628030BF7A}" srcId="{70B745DC-D257-488B-B854-E08E35AC5C5D}" destId="{A5D5CEB7-C6CD-4EED-928D-C7FC32A59476}" srcOrd="1" destOrd="0" parTransId="{ABC04C90-9AB8-4B8B-A8F0-45796C325ED0}" sibTransId="{94F3CAA2-B8EB-46B6-A5F0-EDC0559FFFCF}"/>
    <dgm:cxn modelId="{49E727B6-62E6-4C87-83F1-7C857128B10F}" srcId="{70B745DC-D257-488B-B854-E08E35AC5C5D}" destId="{5BB98286-7D34-4A2E-98C3-4CECAE60F35F}" srcOrd="2" destOrd="0" parTransId="{EEF8497C-3CBF-4521-B585-90A1D8538EB7}" sibTransId="{3E7D32ED-1ABE-4377-8309-305794DB77F9}"/>
    <dgm:cxn modelId="{217B5533-1F52-4E9D-B1AA-BABFB2202AAB}" type="presOf" srcId="{A5D5CEB7-C6CD-4EED-928D-C7FC32A59476}" destId="{0CE984A3-7B7C-4085-82F0-9530BD746EB8}" srcOrd="0" destOrd="0" presId="urn:microsoft.com/office/officeart/2005/8/layout/hList3"/>
    <dgm:cxn modelId="{8EDDAB3F-DCA5-408F-8B58-FF865DBBDA95}" srcId="{40D7ACE2-3BB9-4681-BB68-C12E196AD734}" destId="{70B745DC-D257-488B-B854-E08E35AC5C5D}" srcOrd="0" destOrd="0" parTransId="{7F4D1068-4EC6-418F-87D1-E104524C0795}" sibTransId="{EFD7716C-4A03-4F1E-8709-5B223C991E6C}"/>
    <dgm:cxn modelId="{F0037D19-5865-4F53-9B3C-2A55A3DDE8DC}" type="presOf" srcId="{70B745DC-D257-488B-B854-E08E35AC5C5D}" destId="{DA701720-7858-4691-A45E-4B258650362B}" srcOrd="0" destOrd="0" presId="urn:microsoft.com/office/officeart/2005/8/layout/hList3"/>
    <dgm:cxn modelId="{FF3F17ED-4488-48D2-AFDF-9F79F11CB4AE}" type="presOf" srcId="{B6C4268D-5224-422D-8C31-7A510AB036A9}" destId="{5D3E0FDB-8981-463C-83B9-1A2FEF2B2D3D}" srcOrd="0" destOrd="0" presId="urn:microsoft.com/office/officeart/2005/8/layout/hList3"/>
    <dgm:cxn modelId="{22AB888A-0B67-4D04-98C3-63A3C7626556}" type="presOf" srcId="{40D7ACE2-3BB9-4681-BB68-C12E196AD734}" destId="{2F894262-D0AF-4CC1-8653-CC37D2376688}" srcOrd="0" destOrd="0" presId="urn:microsoft.com/office/officeart/2005/8/layout/hList3"/>
    <dgm:cxn modelId="{09865D54-C6B6-4BDB-A198-FB0EEE35EE3D}" srcId="{70B745DC-D257-488B-B854-E08E35AC5C5D}" destId="{5CAD8801-CF13-4574-AAFD-AF8C9470F1FB}" srcOrd="3" destOrd="0" parTransId="{EB151758-B15A-47BD-803E-335C2191A65B}" sibTransId="{EB2BED87-9710-4812-94E0-6E5C595E5C1D}"/>
    <dgm:cxn modelId="{3F174FC6-8C49-46DD-8792-75B3263EEF95}" srcId="{70B745DC-D257-488B-B854-E08E35AC5C5D}" destId="{B6C4268D-5224-422D-8C31-7A510AB036A9}" srcOrd="0" destOrd="0" parTransId="{B088A4BF-FF0D-4635-9166-A3B2ABD2B3E2}" sibTransId="{D51AB773-C34D-4A4C-ABD7-C3989FD23393}"/>
    <dgm:cxn modelId="{CD6BFD93-EFD5-4332-B228-3A0A903AE29A}" type="presOf" srcId="{5CAD8801-CF13-4574-AAFD-AF8C9470F1FB}" destId="{BD87DD2A-BFDF-492D-88B1-F964B97BA35A}" srcOrd="0" destOrd="0" presId="urn:microsoft.com/office/officeart/2005/8/layout/hList3"/>
    <dgm:cxn modelId="{3D534CCC-71D6-4F90-ADD9-2B28D3FF1B49}" type="presParOf" srcId="{2F894262-D0AF-4CC1-8653-CC37D2376688}" destId="{DA701720-7858-4691-A45E-4B258650362B}" srcOrd="0" destOrd="0" presId="urn:microsoft.com/office/officeart/2005/8/layout/hList3"/>
    <dgm:cxn modelId="{A6DDC5AC-9820-4CC0-9983-391918DE1F46}" type="presParOf" srcId="{2F894262-D0AF-4CC1-8653-CC37D2376688}" destId="{38CA0685-704D-4FB9-A4ED-A43A0A19F415}" srcOrd="1" destOrd="0" presId="urn:microsoft.com/office/officeart/2005/8/layout/hList3"/>
    <dgm:cxn modelId="{8F882D1B-4046-4346-83F5-2CF919CCE1E9}" type="presParOf" srcId="{38CA0685-704D-4FB9-A4ED-A43A0A19F415}" destId="{5D3E0FDB-8981-463C-83B9-1A2FEF2B2D3D}" srcOrd="0" destOrd="0" presId="urn:microsoft.com/office/officeart/2005/8/layout/hList3"/>
    <dgm:cxn modelId="{B84092DE-BDF4-487A-A718-9971FE71C8E9}" type="presParOf" srcId="{38CA0685-704D-4FB9-A4ED-A43A0A19F415}" destId="{0CE984A3-7B7C-4085-82F0-9530BD746EB8}" srcOrd="1" destOrd="0" presId="urn:microsoft.com/office/officeart/2005/8/layout/hList3"/>
    <dgm:cxn modelId="{2050D9E3-3FE7-48DF-BC4D-92C3D64433E9}" type="presParOf" srcId="{38CA0685-704D-4FB9-A4ED-A43A0A19F415}" destId="{9577B434-D8E2-4B09-B0C2-BBCA6F959361}" srcOrd="2" destOrd="0" presId="urn:microsoft.com/office/officeart/2005/8/layout/hList3"/>
    <dgm:cxn modelId="{AAB9736F-2656-4831-9BC8-5DAA3D9FE182}" type="presParOf" srcId="{38CA0685-704D-4FB9-A4ED-A43A0A19F415}" destId="{BD87DD2A-BFDF-492D-88B1-F964B97BA35A}" srcOrd="3" destOrd="0" presId="urn:microsoft.com/office/officeart/2005/8/layout/hList3"/>
    <dgm:cxn modelId="{3B417DA0-2176-405E-8E25-180D839B98AB}" type="presParOf" srcId="{2F894262-D0AF-4CC1-8653-CC37D2376688}" destId="{30A12E79-5F0B-4F0E-91EB-DC5F6551CF9D}" srcOrd="2" destOrd="0" presId="urn:microsoft.com/office/officeart/2005/8/layout/hList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D7ACE2-3BB9-4681-BB68-C12E196AD73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B745DC-D257-488B-B854-E08E35AC5C5D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Direcțiile de cercetare în USM</a:t>
          </a:r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4D1068-4EC6-418F-87D1-E104524C0795}" type="parTrans" cxnId="{8EDDAB3F-DCA5-408F-8B58-FF865DBBDA95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D7716C-4A03-4F1E-8709-5B223C991E6C}" type="sibTrans" cxnId="{8EDDAB3F-DCA5-408F-8B58-FF865DBBDA95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C4268D-5224-422D-8C31-7A510AB036A9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Patrimoniul național și dezvoltarea societății</a:t>
          </a:r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88A4BF-FF0D-4635-9166-A3B2ABD2B3E2}" type="parTrans" cxnId="{3F174FC6-8C49-46DD-8792-75B3263EEF95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1AB773-C34D-4A4C-ABD7-C3989FD23393}" type="sibTrans" cxnId="{3F174FC6-8C49-46DD-8792-75B3263EEF95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D5CEB7-C6CD-4EED-928D-C7FC32A59476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Materiale, tehnologii și produse inovative</a:t>
          </a:r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C04C90-9AB8-4B8B-A8F0-45796C325ED0}" type="parTrans" cxnId="{EC9C66F5-3CC1-4029-8D0F-0C628030BF7A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F3CAA2-B8EB-46B6-A5F0-EDC0559FFFCF}" type="sibTrans" cxnId="{EC9C66F5-3CC1-4029-8D0F-0C628030BF7A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B98286-7D34-4A2E-98C3-4CECAE60F35F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Sănătate și biomedicină</a:t>
          </a:r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EF8497C-3CBF-4521-B585-90A1D8538EB7}" type="parTrans" cxnId="{49E727B6-62E6-4C87-83F1-7C857128B10F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E7D32ED-1ABE-4377-8309-305794DB77F9}" type="sibTrans" cxnId="{49E727B6-62E6-4C87-83F1-7C857128B10F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AD8801-CF13-4574-AAFD-AF8C9470F1FB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Biotehnologie</a:t>
          </a:r>
          <a:endParaRPr lang="ru-RU" sz="16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151758-B15A-47BD-803E-335C2191A65B}" type="parTrans" cxnId="{09865D54-C6B6-4BDB-A198-FB0EEE35EE3D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2BED87-9710-4812-94E0-6E5C595E5C1D}" type="sibTrans" cxnId="{09865D54-C6B6-4BDB-A198-FB0EEE35EE3D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4938C2-212A-4B6E-907B-5343645F7F21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o-RO" sz="16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Eficiență energetică și  valorificarea surselor  regenerabile de energie</a:t>
          </a:r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48D6AE-487E-4B68-AF71-A5617D5BA951}" type="parTrans" cxnId="{8DD04C8E-70CF-4385-B930-841654AFB1CE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7DA7F8-9889-4BCF-B14E-5E70B15BCC06}" type="sibTrans" cxnId="{8DD04C8E-70CF-4385-B930-841654AFB1CE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894262-D0AF-4CC1-8653-CC37D2376688}" type="pres">
      <dgm:prSet presAssocID="{40D7ACE2-3BB9-4681-BB68-C12E196AD7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701720-7858-4691-A45E-4B258650362B}" type="pres">
      <dgm:prSet presAssocID="{70B745DC-D257-488B-B854-E08E35AC5C5D}" presName="roof" presStyleLbl="dkBgShp" presStyleIdx="0" presStyleCnt="2"/>
      <dgm:spPr/>
      <dgm:t>
        <a:bodyPr/>
        <a:lstStyle/>
        <a:p>
          <a:endParaRPr lang="ru-RU"/>
        </a:p>
      </dgm:t>
    </dgm:pt>
    <dgm:pt modelId="{38CA0685-704D-4FB9-A4ED-A43A0A19F415}" type="pres">
      <dgm:prSet presAssocID="{70B745DC-D257-488B-B854-E08E35AC5C5D}" presName="pillars" presStyleCnt="0"/>
      <dgm:spPr/>
    </dgm:pt>
    <dgm:pt modelId="{5D3E0FDB-8981-463C-83B9-1A2FEF2B2D3D}" type="pres">
      <dgm:prSet presAssocID="{70B745DC-D257-488B-B854-E08E35AC5C5D}" presName="pillar1" presStyleLbl="node1" presStyleIdx="0" presStyleCnt="5" custLinFactNeighborX="-61" custLinFactNeighborY="-1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984A3-7B7C-4085-82F0-9530BD746EB8}" type="pres">
      <dgm:prSet presAssocID="{A5D5CEB7-C6CD-4EED-928D-C7FC32A59476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7B434-D8E2-4B09-B0C2-BBCA6F959361}" type="pres">
      <dgm:prSet presAssocID="{5BB98286-7D34-4A2E-98C3-4CECAE60F35F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7DD2A-BFDF-492D-88B1-F964B97BA35A}" type="pres">
      <dgm:prSet presAssocID="{5CAD8801-CF13-4574-AAFD-AF8C9470F1FB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89A6F-9507-4BD8-AE7A-230C3F8C05A5}" type="pres">
      <dgm:prSet presAssocID="{874938C2-212A-4B6E-907B-5343645F7F21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12E79-5F0B-4F0E-91EB-DC5F6551CF9D}" type="pres">
      <dgm:prSet presAssocID="{70B745DC-D257-488B-B854-E08E35AC5C5D}" presName="base" presStyleLbl="dkBgShp" presStyleIdx="1" presStyleCnt="2"/>
      <dgm:spPr>
        <a:solidFill>
          <a:schemeClr val="bg1"/>
        </a:solidFill>
        <a:ln>
          <a:solidFill>
            <a:schemeClr val="tx1"/>
          </a:solidFill>
        </a:ln>
      </dgm:spPr>
    </dgm:pt>
  </dgm:ptLst>
  <dgm:cxnLst>
    <dgm:cxn modelId="{8DD04C8E-70CF-4385-B930-841654AFB1CE}" srcId="{70B745DC-D257-488B-B854-E08E35AC5C5D}" destId="{874938C2-212A-4B6E-907B-5343645F7F21}" srcOrd="4" destOrd="0" parTransId="{0448D6AE-487E-4B68-AF71-A5617D5BA951}" sibTransId="{D37DA7F8-9889-4BCF-B14E-5E70B15BCC06}"/>
    <dgm:cxn modelId="{EC9C66F5-3CC1-4029-8D0F-0C628030BF7A}" srcId="{70B745DC-D257-488B-B854-E08E35AC5C5D}" destId="{A5D5CEB7-C6CD-4EED-928D-C7FC32A59476}" srcOrd="1" destOrd="0" parTransId="{ABC04C90-9AB8-4B8B-A8F0-45796C325ED0}" sibTransId="{94F3CAA2-B8EB-46B6-A5F0-EDC0559FFFCF}"/>
    <dgm:cxn modelId="{6DD22A50-9B49-4B70-893B-0D4D3F6F09A6}" type="presOf" srcId="{40D7ACE2-3BB9-4681-BB68-C12E196AD734}" destId="{2F894262-D0AF-4CC1-8653-CC37D2376688}" srcOrd="0" destOrd="0" presId="urn:microsoft.com/office/officeart/2005/8/layout/hList3"/>
    <dgm:cxn modelId="{49E727B6-62E6-4C87-83F1-7C857128B10F}" srcId="{70B745DC-D257-488B-B854-E08E35AC5C5D}" destId="{5BB98286-7D34-4A2E-98C3-4CECAE60F35F}" srcOrd="2" destOrd="0" parTransId="{EEF8497C-3CBF-4521-B585-90A1D8538EB7}" sibTransId="{3E7D32ED-1ABE-4377-8309-305794DB77F9}"/>
    <dgm:cxn modelId="{7DF757A9-A043-444E-9714-EA94428A0906}" type="presOf" srcId="{5CAD8801-CF13-4574-AAFD-AF8C9470F1FB}" destId="{BD87DD2A-BFDF-492D-88B1-F964B97BA35A}" srcOrd="0" destOrd="0" presId="urn:microsoft.com/office/officeart/2005/8/layout/hList3"/>
    <dgm:cxn modelId="{8EDDAB3F-DCA5-408F-8B58-FF865DBBDA95}" srcId="{40D7ACE2-3BB9-4681-BB68-C12E196AD734}" destId="{70B745DC-D257-488B-B854-E08E35AC5C5D}" srcOrd="0" destOrd="0" parTransId="{7F4D1068-4EC6-418F-87D1-E104524C0795}" sibTransId="{EFD7716C-4A03-4F1E-8709-5B223C991E6C}"/>
    <dgm:cxn modelId="{16739A95-26A4-448B-87B9-8CF77FF29C66}" type="presOf" srcId="{B6C4268D-5224-422D-8C31-7A510AB036A9}" destId="{5D3E0FDB-8981-463C-83B9-1A2FEF2B2D3D}" srcOrd="0" destOrd="0" presId="urn:microsoft.com/office/officeart/2005/8/layout/hList3"/>
    <dgm:cxn modelId="{D1317BCC-A38E-43E5-88FB-2D44FCFE6438}" type="presOf" srcId="{5BB98286-7D34-4A2E-98C3-4CECAE60F35F}" destId="{9577B434-D8E2-4B09-B0C2-BBCA6F959361}" srcOrd="0" destOrd="0" presId="urn:microsoft.com/office/officeart/2005/8/layout/hList3"/>
    <dgm:cxn modelId="{C4022529-FDA3-43D0-BA4C-A807D7D2AE6E}" type="presOf" srcId="{A5D5CEB7-C6CD-4EED-928D-C7FC32A59476}" destId="{0CE984A3-7B7C-4085-82F0-9530BD746EB8}" srcOrd="0" destOrd="0" presId="urn:microsoft.com/office/officeart/2005/8/layout/hList3"/>
    <dgm:cxn modelId="{8F909D9F-E9D5-47FF-93B3-1F4F5243D599}" type="presOf" srcId="{70B745DC-D257-488B-B854-E08E35AC5C5D}" destId="{DA701720-7858-4691-A45E-4B258650362B}" srcOrd="0" destOrd="0" presId="urn:microsoft.com/office/officeart/2005/8/layout/hList3"/>
    <dgm:cxn modelId="{2E76EE21-77F7-4D53-9E3F-8A4F42A6BD76}" type="presOf" srcId="{874938C2-212A-4B6E-907B-5343645F7F21}" destId="{8FF89A6F-9507-4BD8-AE7A-230C3F8C05A5}" srcOrd="0" destOrd="0" presId="urn:microsoft.com/office/officeart/2005/8/layout/hList3"/>
    <dgm:cxn modelId="{09865D54-C6B6-4BDB-A198-FB0EEE35EE3D}" srcId="{70B745DC-D257-488B-B854-E08E35AC5C5D}" destId="{5CAD8801-CF13-4574-AAFD-AF8C9470F1FB}" srcOrd="3" destOrd="0" parTransId="{EB151758-B15A-47BD-803E-335C2191A65B}" sibTransId="{EB2BED87-9710-4812-94E0-6E5C595E5C1D}"/>
    <dgm:cxn modelId="{3F174FC6-8C49-46DD-8792-75B3263EEF95}" srcId="{70B745DC-D257-488B-B854-E08E35AC5C5D}" destId="{B6C4268D-5224-422D-8C31-7A510AB036A9}" srcOrd="0" destOrd="0" parTransId="{B088A4BF-FF0D-4635-9166-A3B2ABD2B3E2}" sibTransId="{D51AB773-C34D-4A4C-ABD7-C3989FD23393}"/>
    <dgm:cxn modelId="{0178392A-49BE-4214-9397-0B34E11F5804}" type="presParOf" srcId="{2F894262-D0AF-4CC1-8653-CC37D2376688}" destId="{DA701720-7858-4691-A45E-4B258650362B}" srcOrd="0" destOrd="0" presId="urn:microsoft.com/office/officeart/2005/8/layout/hList3"/>
    <dgm:cxn modelId="{DDE232C1-2B1E-4E7D-A48A-4CE21452C022}" type="presParOf" srcId="{2F894262-D0AF-4CC1-8653-CC37D2376688}" destId="{38CA0685-704D-4FB9-A4ED-A43A0A19F415}" srcOrd="1" destOrd="0" presId="urn:microsoft.com/office/officeart/2005/8/layout/hList3"/>
    <dgm:cxn modelId="{67A0BEDF-E910-4319-B734-42EBE47C1B54}" type="presParOf" srcId="{38CA0685-704D-4FB9-A4ED-A43A0A19F415}" destId="{5D3E0FDB-8981-463C-83B9-1A2FEF2B2D3D}" srcOrd="0" destOrd="0" presId="urn:microsoft.com/office/officeart/2005/8/layout/hList3"/>
    <dgm:cxn modelId="{4FB3C23F-B7BA-42D9-AE53-70DF973835E7}" type="presParOf" srcId="{38CA0685-704D-4FB9-A4ED-A43A0A19F415}" destId="{0CE984A3-7B7C-4085-82F0-9530BD746EB8}" srcOrd="1" destOrd="0" presId="urn:microsoft.com/office/officeart/2005/8/layout/hList3"/>
    <dgm:cxn modelId="{D9739604-D39A-471C-BD0E-AF1DCBBE0BD3}" type="presParOf" srcId="{38CA0685-704D-4FB9-A4ED-A43A0A19F415}" destId="{9577B434-D8E2-4B09-B0C2-BBCA6F959361}" srcOrd="2" destOrd="0" presId="urn:microsoft.com/office/officeart/2005/8/layout/hList3"/>
    <dgm:cxn modelId="{1FF83D39-AF54-4D8D-9B58-14C79B813857}" type="presParOf" srcId="{38CA0685-704D-4FB9-A4ED-A43A0A19F415}" destId="{BD87DD2A-BFDF-492D-88B1-F964B97BA35A}" srcOrd="3" destOrd="0" presId="urn:microsoft.com/office/officeart/2005/8/layout/hList3"/>
    <dgm:cxn modelId="{A06EAF66-9565-4F9B-B6A0-A43392E0EA52}" type="presParOf" srcId="{38CA0685-704D-4FB9-A4ED-A43A0A19F415}" destId="{8FF89A6F-9507-4BD8-AE7A-230C3F8C05A5}" srcOrd="4" destOrd="0" presId="urn:microsoft.com/office/officeart/2005/8/layout/hList3"/>
    <dgm:cxn modelId="{1F008B35-714C-4398-B1C8-2096CC2D71E5}" type="presParOf" srcId="{2F894262-D0AF-4CC1-8653-CC37D2376688}" destId="{30A12E79-5F0B-4F0E-91EB-DC5F6551CF9D}" srcOrd="2" destOrd="0" presId="urn:microsoft.com/office/officeart/2005/8/layout/hList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701720-7858-4691-A45E-4B258650362B}">
      <dsp:nvSpPr>
        <dsp:cNvPr id="0" name=""/>
        <dsp:cNvSpPr/>
      </dsp:nvSpPr>
      <dsp:spPr>
        <a:xfrm>
          <a:off x="0" y="0"/>
          <a:ext cx="6840760" cy="864096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Componentele cercetării la USARB</a:t>
          </a:r>
          <a:endParaRPr lang="ru-RU" sz="3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6840760" cy="864096"/>
      </dsp:txXfrm>
    </dsp:sp>
    <dsp:sp modelId="{5D3E0FDB-8981-463C-83B9-1A2FEF2B2D3D}">
      <dsp:nvSpPr>
        <dsp:cNvPr id="0" name=""/>
        <dsp:cNvSpPr/>
      </dsp:nvSpPr>
      <dsp:spPr>
        <a:xfrm>
          <a:off x="0" y="838383"/>
          <a:ext cx="1710189" cy="1814601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aderarea Universităţii la parteneriatul consolidat al Spaţiului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european de cercetare pentru excelenţă şi creştere;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838383"/>
        <a:ext cx="1710189" cy="1814601"/>
      </dsp:txXfrm>
    </dsp:sp>
    <dsp:sp modelId="{0CE984A3-7B7C-4085-82F0-9530BD746EB8}">
      <dsp:nvSpPr>
        <dsp:cNvPr id="0" name=""/>
        <dsp:cNvSpPr/>
      </dsp:nvSpPr>
      <dsp:spPr>
        <a:xfrm>
          <a:off x="1710190" y="864096"/>
          <a:ext cx="1710189" cy="1814601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sporirea eficacităţii cercetării și inovării răspunzând</a:t>
          </a:r>
          <a:endParaRPr lang="ru-RU" sz="1100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provocărilor societale majore, abordare bazată pe</a:t>
          </a:r>
          <a:endParaRPr lang="ru-RU" sz="1100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provocări, care să reunească resursele și cunoștințele pentru</a:t>
          </a:r>
          <a:endParaRPr lang="ru-RU" sz="1100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diferite</a:t>
          </a:r>
          <a:r>
            <a:rPr lang="en-US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domenii</a:t>
          </a:r>
          <a:r>
            <a:rPr lang="en-US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100" kern="12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tehnologii</a:t>
          </a:r>
          <a:r>
            <a:rPr lang="en-US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și</a:t>
          </a:r>
          <a:r>
            <a:rPr lang="en-US" sz="11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discipline;</a:t>
          </a:r>
          <a:endParaRPr lang="ru-RU" sz="1100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10190" y="864096"/>
        <a:ext cx="1710189" cy="1814601"/>
      </dsp:txXfrm>
    </dsp:sp>
    <dsp:sp modelId="{9577B434-D8E2-4B09-B0C2-BBCA6F959361}">
      <dsp:nvSpPr>
        <dsp:cNvPr id="0" name=""/>
        <dsp:cNvSpPr/>
      </dsp:nvSpPr>
      <dsp:spPr>
        <a:xfrm>
          <a:off x="3420380" y="864096"/>
          <a:ext cx="1710189" cy="1814601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sporirea potenţialului ştiinţific al universitarilor bălţeni şi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calităţii produselor ştiinţifice a acestora;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20380" y="864096"/>
        <a:ext cx="1710189" cy="1814601"/>
      </dsp:txXfrm>
    </dsp:sp>
    <dsp:sp modelId="{BD87DD2A-BFDF-492D-88B1-F964B97BA35A}">
      <dsp:nvSpPr>
        <dsp:cNvPr id="0" name=""/>
        <dsp:cNvSpPr/>
      </dsp:nvSpPr>
      <dsp:spPr>
        <a:xfrm>
          <a:off x="5130569" y="864096"/>
          <a:ext cx="1710189" cy="1814601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asigurarea vizibilităţii şi diseminarea rezultatelor activităţii de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cercetare.</a:t>
          </a:r>
          <a:endParaRPr lang="ru-RU" sz="11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30569" y="864096"/>
        <a:ext cx="1710189" cy="1814601"/>
      </dsp:txXfrm>
    </dsp:sp>
    <dsp:sp modelId="{30A12E79-5F0B-4F0E-91EB-DC5F6551CF9D}">
      <dsp:nvSpPr>
        <dsp:cNvPr id="0" name=""/>
        <dsp:cNvSpPr/>
      </dsp:nvSpPr>
      <dsp:spPr>
        <a:xfrm>
          <a:off x="0" y="2678697"/>
          <a:ext cx="6840760" cy="201622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701720-7858-4691-A45E-4B258650362B}">
      <dsp:nvSpPr>
        <dsp:cNvPr id="0" name=""/>
        <dsp:cNvSpPr/>
      </dsp:nvSpPr>
      <dsp:spPr>
        <a:xfrm>
          <a:off x="0" y="0"/>
          <a:ext cx="7200799" cy="978976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Direcțiile de cercetare în USM</a:t>
          </a:r>
          <a:endParaRPr lang="ru-RU" sz="1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200799" cy="978976"/>
      </dsp:txXfrm>
    </dsp:sp>
    <dsp:sp modelId="{5D3E0FDB-8981-463C-83B9-1A2FEF2B2D3D}">
      <dsp:nvSpPr>
        <dsp:cNvPr id="0" name=""/>
        <dsp:cNvSpPr/>
      </dsp:nvSpPr>
      <dsp:spPr>
        <a:xfrm>
          <a:off x="0" y="949845"/>
          <a:ext cx="1439808" cy="20558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Patrimoniul național și dezvoltarea societății</a:t>
          </a:r>
          <a:endParaRPr lang="ru-RU" sz="1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49845"/>
        <a:ext cx="1439808" cy="2055850"/>
      </dsp:txXfrm>
    </dsp:sp>
    <dsp:sp modelId="{0CE984A3-7B7C-4085-82F0-9530BD746EB8}">
      <dsp:nvSpPr>
        <dsp:cNvPr id="0" name=""/>
        <dsp:cNvSpPr/>
      </dsp:nvSpPr>
      <dsp:spPr>
        <a:xfrm>
          <a:off x="1440687" y="978976"/>
          <a:ext cx="1439808" cy="20558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Materiale, tehnologii și produse inovative</a:t>
          </a:r>
          <a:endParaRPr lang="ru-RU" sz="1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0687" y="978976"/>
        <a:ext cx="1439808" cy="2055850"/>
      </dsp:txXfrm>
    </dsp:sp>
    <dsp:sp modelId="{9577B434-D8E2-4B09-B0C2-BBCA6F959361}">
      <dsp:nvSpPr>
        <dsp:cNvPr id="0" name=""/>
        <dsp:cNvSpPr/>
      </dsp:nvSpPr>
      <dsp:spPr>
        <a:xfrm>
          <a:off x="2880495" y="978976"/>
          <a:ext cx="1439808" cy="20558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Sănătate și biomedicină</a:t>
          </a:r>
          <a:endParaRPr lang="ru-RU" sz="1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80495" y="978976"/>
        <a:ext cx="1439808" cy="2055850"/>
      </dsp:txXfrm>
    </dsp:sp>
    <dsp:sp modelId="{BD87DD2A-BFDF-492D-88B1-F964B97BA35A}">
      <dsp:nvSpPr>
        <dsp:cNvPr id="0" name=""/>
        <dsp:cNvSpPr/>
      </dsp:nvSpPr>
      <dsp:spPr>
        <a:xfrm>
          <a:off x="4320304" y="978976"/>
          <a:ext cx="1439808" cy="20558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Biotehnologie</a:t>
          </a:r>
          <a:endParaRPr lang="ru-RU" sz="1600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20304" y="978976"/>
        <a:ext cx="1439808" cy="2055850"/>
      </dsp:txXfrm>
    </dsp:sp>
    <dsp:sp modelId="{8FF89A6F-9507-4BD8-AE7A-230C3F8C05A5}">
      <dsp:nvSpPr>
        <dsp:cNvPr id="0" name=""/>
        <dsp:cNvSpPr/>
      </dsp:nvSpPr>
      <dsp:spPr>
        <a:xfrm>
          <a:off x="5760112" y="978976"/>
          <a:ext cx="1439808" cy="20558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kern="12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Eficiență energetică și  valorificarea surselor  regenerabile de energie</a:t>
          </a:r>
          <a:endParaRPr lang="ru-RU" sz="1600" kern="120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0112" y="978976"/>
        <a:ext cx="1439808" cy="2055850"/>
      </dsp:txXfrm>
    </dsp:sp>
    <dsp:sp modelId="{30A12E79-5F0B-4F0E-91EB-DC5F6551CF9D}">
      <dsp:nvSpPr>
        <dsp:cNvPr id="0" name=""/>
        <dsp:cNvSpPr/>
      </dsp:nvSpPr>
      <dsp:spPr>
        <a:xfrm>
          <a:off x="0" y="3034827"/>
          <a:ext cx="7200799" cy="228427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89BC8-B258-49B2-A36B-72D35C8FAB0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F492D-77C5-47CA-9D34-60C41290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279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F492D-77C5-47CA-9D34-60C41290CAD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534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50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090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784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035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582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805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021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948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383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8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53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199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webofknowledge.com.am.e-nformation.ro/full_record.do?product=WOS&amp;search_mode=GeneralSearch&amp;qid=3&amp;SID=W2PhKEiWNjlm1V5CIJc&amp;page=1&amp;doc=1&amp;cacheurlFromRightClick=n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58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o-RO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irecți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 strategică</a:t>
            </a:r>
          </a:p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08.07 „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Patrimoniul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național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societății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o-RO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700808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Raport științific </a:t>
            </a:r>
          </a:p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la proiectul pentru tinerii cercetători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800" i="1" dirty="0" smtClean="0">
                <a:latin typeface="Times New Roman" pitchFamily="18" charset="0"/>
                <a:cs typeface="Times New Roman" pitchFamily="18" charset="0"/>
              </a:rPr>
              <a:t>„Elaborarea </a:t>
            </a:r>
            <a:r>
              <a:rPr lang="ro-RO" sz="2800" i="1" dirty="0">
                <a:latin typeface="Times New Roman" pitchFamily="18" charset="0"/>
                <a:cs typeface="Times New Roman" pitchFamily="18" charset="0"/>
              </a:rPr>
              <a:t>Modelului dezvoltării inovaționale sustenabile a universităților în baza cercetării culturii inovaționale a tinerilor specialiști</a:t>
            </a:r>
            <a:r>
              <a:rPr lang="ro-RO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Director de pro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iect: </a:t>
            </a:r>
          </a:p>
          <a:p>
            <a:pPr algn="ctr"/>
            <a:r>
              <a:rPr lang="ro-RO" sz="2800" i="1" dirty="0" smtClean="0">
                <a:latin typeface="Times New Roman" pitchFamily="18" charset="0"/>
                <a:cs typeface="Times New Roman" pitchFamily="18" charset="0"/>
              </a:rPr>
              <a:t>dr., Alina Suslenco</a:t>
            </a:r>
          </a:p>
          <a:p>
            <a:pPr algn="ctr"/>
            <a:endParaRPr lang="ro-RO" sz="28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Cifrul proiectului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16.819.06.17A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030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52417"/>
              </p:ext>
            </p:extLst>
          </p:nvPr>
        </p:nvGraphicFramePr>
        <p:xfrm>
          <a:off x="179513" y="332652"/>
          <a:ext cx="8712969" cy="6621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735"/>
                <a:gridCol w="1771243"/>
                <a:gridCol w="632970"/>
                <a:gridCol w="632970"/>
                <a:gridCol w="632079"/>
                <a:gridCol w="632970"/>
                <a:gridCol w="632970"/>
                <a:gridCol w="632970"/>
                <a:gridCol w="632079"/>
                <a:gridCol w="632970"/>
                <a:gridCol w="632970"/>
                <a:gridCol w="176356"/>
                <a:gridCol w="593687"/>
              </a:tblGrid>
              <a:tr h="2808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Catedra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 profesoral, total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 profesoral cu titlu științific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Ponderea personalului cu titlu științific (%)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8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Bănci și activitate bancară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Management social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88,69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Gândire econimică, demografie și geoeconomie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Cibernetică și informatică economică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Contabilitate și audit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și politici economice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Matematică și statistică economică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6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Relații economice internaționale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Comunicare economică și didactică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Tehnologii informaționale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Drept public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și logistică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Contabilitate și analiză economică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Turism și servicii hoteliere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Merceologie, Comerț și Alimentație publică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Finanțe și asigurări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Investiții și piețe de capital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Drept privat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Limbi moderne aplicate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Limbi moderne de afaceri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238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285" marR="312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Potențialul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uman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ASEM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0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34081158"/>
              </p:ext>
            </p:extLst>
          </p:nvPr>
        </p:nvGraphicFramePr>
        <p:xfrm>
          <a:off x="971600" y="1195011"/>
          <a:ext cx="7920880" cy="4466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223"/>
                <a:gridCol w="1230681"/>
                <a:gridCol w="1259099"/>
                <a:gridCol w="1259099"/>
                <a:gridCol w="1259889"/>
                <a:gridCol w="1259889"/>
              </a:tblGrid>
              <a:tr h="9234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Categoria de proiecte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Nr/mii lei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Naționale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17317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12516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11667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10536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Internaționale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 Mil. lei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Contracte cu mediul socio-economic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68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 Mii lei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20546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14093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13180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12735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54868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Situația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proiectelor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cercetare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UAIC din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Iași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2015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94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54473035"/>
              </p:ext>
            </p:extLst>
          </p:nvPr>
        </p:nvGraphicFramePr>
        <p:xfrm>
          <a:off x="395536" y="1124744"/>
          <a:ext cx="8280921" cy="4525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6674"/>
                <a:gridCol w="1025343"/>
                <a:gridCol w="1085480"/>
                <a:gridCol w="1085480"/>
                <a:gridCol w="1085480"/>
                <a:gridCol w="1086232"/>
                <a:gridCol w="1086232"/>
              </a:tblGrid>
              <a:tr h="3620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Programul/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PROIECTE NAȚIONALE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Resurse Umane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4053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11338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4569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Capacități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Parteneriate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Alte programe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lei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PROIECTE INTERNAȚIONALE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FP 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euro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480,6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36207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coord. 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partic.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coord.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partic.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coord</a:t>
                      </a:r>
                      <a:endParaRPr lang="ru-RU" sz="1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partic.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partic.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euro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HORIZON 2020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euro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232,3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Cooperare internațională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euro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156,7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Templeton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  <a:tr h="181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Val.mii euro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401" marR="64401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404664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Dinamica proiectelor accesate de UAIC în perioada 2012-2016, pe programe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670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 A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fost elaborat modelul dezvoltării inovaționale sustenabile universitare în baza rezultatelor cercetărilor teoretico-practice promovate în cadrul proiectului.</a:t>
            </a:r>
          </a:p>
          <a:p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  <a:p>
            <a:r>
              <a:rPr lang="ro-RO" dirty="0"/>
              <a:t> </a:t>
            </a:r>
            <a:endParaRPr lang="ru-RU" dirty="0"/>
          </a:p>
        </p:txBody>
      </p:sp>
      <p:pic>
        <p:nvPicPr>
          <p:cNvPr id="1026" name="Picture 2" descr="C:\Users\GENA\Desktop\2017-11-20\Изображение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09645" cy="5876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8180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NA\Desktop\2016-12-13\Изображение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48680"/>
            <a:ext cx="5328592" cy="6309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ENA\Desktop\2016-12-13\Изображение00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48680"/>
            <a:ext cx="4716016" cy="6309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1663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4. A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fost promovată cercetarea cantitativă. Au fost repartizate chestionarele către subiecții cercetării. Au fost colectate datele.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9454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18859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5. Au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fost interpretate datele culese de la subiecții cercetării prin intermediul formulării de concluzii la fiecare întrebare inclusă în chestionar.</a:t>
            </a:r>
          </a:p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480376408"/>
              </p:ext>
            </p:extLst>
          </p:nvPr>
        </p:nvGraphicFramePr>
        <p:xfrm>
          <a:off x="530807" y="980728"/>
          <a:ext cx="4176464" cy="297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4005064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4.3.1. Repartizarea 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respondenților - cadre </a:t>
            </a:r>
            <a:r>
              <a:rPr lang="ro-RO" b="1" dirty="0">
                <a:latin typeface="Times New Roman" pitchFamily="18" charset="0"/>
                <a:cs typeface="Times New Roman" pitchFamily="18" charset="0"/>
              </a:rPr>
              <a:t>didactice după postul ocupat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1749228853"/>
              </p:ext>
            </p:extLst>
          </p:nvPr>
        </p:nvGraphicFramePr>
        <p:xfrm>
          <a:off x="4377680" y="886120"/>
          <a:ext cx="476632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60032" y="4005064"/>
            <a:ext cx="4283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4.3.2. Repartizarea respondenților- cadre didactice după deținerea titlului 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științific</a:t>
            </a: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20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59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5. Au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fost interpretate datele culese de la subiecții cercetării prin intermediul formulării de concluzii la fiecare întrebare inclusă în chestionar.</a:t>
            </a:r>
          </a:p>
          <a:p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088979982"/>
              </p:ext>
            </p:extLst>
          </p:nvPr>
        </p:nvGraphicFramePr>
        <p:xfrm>
          <a:off x="251520" y="677980"/>
          <a:ext cx="6000750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3140967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4.3.3. Repartizarea respondenților după verchimea în muncă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4025711958"/>
              </p:ext>
            </p:extLst>
          </p:nvPr>
        </p:nvGraphicFramePr>
        <p:xfrm>
          <a:off x="4489850" y="3140967"/>
          <a:ext cx="4464496" cy="265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95936" y="5445224"/>
            <a:ext cx="51480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4.3.4. Ponderea studenților și a cadrelor didactice din numărul total de respondenți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839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162560582"/>
              </p:ext>
            </p:extLst>
          </p:nvPr>
        </p:nvGraphicFramePr>
        <p:xfrm>
          <a:off x="179512" y="116632"/>
          <a:ext cx="6010275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2708920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4.3.5. Repatizarea studenților și masteranzilor după categorie și anul de studii (%)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363475117"/>
              </p:ext>
            </p:extLst>
          </p:nvPr>
        </p:nvGraphicFramePr>
        <p:xfrm>
          <a:off x="4427984" y="2852936"/>
          <a:ext cx="4554488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5373216"/>
            <a:ext cx="5004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4.3.6. Repatizarea studenților și masteranzilor după tipologie și anul de studii de la UAIC (%)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13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839537207"/>
              </p:ext>
            </p:extLst>
          </p:nvPr>
        </p:nvGraphicFramePr>
        <p:xfrm>
          <a:off x="107504" y="0"/>
          <a:ext cx="5905500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2276872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4.3.7. Dinamica părerilor respondenților despre nivelul activității inovaționale a universităților din Moldova (în 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4261769"/>
              </p:ext>
            </p:extLst>
          </p:nvPr>
        </p:nvGraphicFramePr>
        <p:xfrm>
          <a:off x="395536" y="3940191"/>
          <a:ext cx="8229600" cy="28917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52103"/>
                <a:gridCol w="1450056"/>
                <a:gridCol w="921715"/>
                <a:gridCol w="926653"/>
                <a:gridCol w="1107704"/>
                <a:gridCol w="1107704"/>
                <a:gridCol w="1163665"/>
              </a:tblGrid>
              <a:tr h="439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</a:rPr>
                        <a:t>Nivelul activității inovaționale a universităților</a:t>
                      </a:r>
                      <a:r>
                        <a:rPr lang="en-US" sz="1100" dirty="0">
                          <a:effectLst/>
                        </a:rPr>
                        <a:t>, %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</a:t>
                      </a:r>
                      <a:r>
                        <a:rPr lang="ro-RO" sz="1100" dirty="0">
                          <a:effectLst/>
                        </a:rPr>
                        <a:t>x</a:t>
                      </a:r>
                      <a:r>
                        <a:rPr lang="ro-RO" sz="1100" baseline="-25000" dirty="0">
                          <a:effectLst/>
                        </a:rPr>
                        <a:t>i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(numărul de respondenți)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f</a:t>
                      </a:r>
                      <a:r>
                        <a:rPr lang="ro-RO" sz="1100" baseline="-25000">
                          <a:effectLst/>
                        </a:rPr>
                        <a:t>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x</a:t>
                      </a:r>
                      <a:r>
                        <a:rPr lang="ro-RO" sz="1100" baseline="-25000">
                          <a:effectLst/>
                        </a:rPr>
                        <a:t>i</a:t>
                      </a:r>
                      <a:r>
                        <a:rPr lang="ro-RO" sz="1100">
                          <a:effectLst/>
                        </a:rPr>
                        <a:t>f</a:t>
                      </a:r>
                      <a:r>
                        <a:rPr lang="ro-RO" sz="1100" baseline="-25000">
                          <a:effectLst/>
                        </a:rPr>
                        <a:t>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</a:t>
                      </a:r>
                      <a:r>
                        <a:rPr lang="ro-RO" sz="1100">
                          <a:effectLst/>
                        </a:rPr>
                        <a:t>dispersia</a:t>
                      </a:r>
                      <a:r>
                        <a:rPr lang="ru-RU" sz="1100">
                          <a:effectLst/>
                        </a:rPr>
                        <a:t>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f</a:t>
                      </a:r>
                      <a:r>
                        <a:rPr lang="ro-RO" sz="1100" baseline="-25000">
                          <a:effectLst/>
                        </a:rPr>
                        <a:t>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o-RO" sz="11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baseline="30000" dirty="0">
                          <a:effectLst/>
                        </a:rPr>
                        <a:t>2</a:t>
                      </a:r>
                      <a:r>
                        <a:rPr lang="ro-RO" sz="1100" dirty="0">
                          <a:effectLst/>
                        </a:rPr>
                        <a:t>f</a:t>
                      </a:r>
                      <a:r>
                        <a:rPr lang="ro-RO" sz="1100" baseline="-25000" dirty="0">
                          <a:effectLst/>
                        </a:rPr>
                        <a:t>i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2</a:t>
                      </a:r>
                      <a:r>
                        <a:rPr lang="ru-RU" sz="110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</a:t>
                      </a:r>
                      <a:r>
                        <a:rPr lang="ru-RU" sz="110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4</a:t>
                      </a:r>
                      <a:r>
                        <a:rPr lang="ru-RU" sz="110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5</a:t>
                      </a:r>
                      <a:r>
                        <a:rPr lang="ru-RU" sz="110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17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170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380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810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840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1500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1620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3220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7760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5400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3600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- 56,6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- 46,6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- 36,6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- 26,6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- 16,6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- 6,6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962,2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885,4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988,2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558,6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498,0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178,2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156,4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1299,8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1404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1202,4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3203,56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2171,56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1339,56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707,56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275,56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43,56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11,56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179,56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547,56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1115,56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54460,52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41259,64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36168,12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14858,76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8266,8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1176,12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531,76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17417,32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32853,6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40160,16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total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25300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8133,2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</a:rPr>
                        <a:t>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</a:rPr>
                        <a:t>247152,8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7200" y="2417763"/>
          <a:ext cx="409575" cy="228600"/>
        </p:xfrm>
        <a:graphic>
          <a:graphicData uri="http://schemas.openxmlformats.org/presentationml/2006/ole">
            <p:oleObj spid="_x0000_s2101" name="Формула" r:id="rId4" imgW="469696" imgH="25389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7200" y="2417763"/>
          <a:ext cx="390525" cy="266700"/>
        </p:xfrm>
        <a:graphic>
          <a:graphicData uri="http://schemas.openxmlformats.org/presentationml/2006/ole">
            <p:oleObj spid="_x0000_s2102" name="Формула" r:id="rId5" imgW="444114" imgH="304536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23007279"/>
              </p:ext>
            </p:extLst>
          </p:nvPr>
        </p:nvGraphicFramePr>
        <p:xfrm>
          <a:off x="4499992" y="4365104"/>
          <a:ext cx="476250" cy="247650"/>
        </p:xfrm>
        <a:graphic>
          <a:graphicData uri="http://schemas.openxmlformats.org/presentationml/2006/ole">
            <p:oleObj spid="_x0000_s2103" name="Формула" r:id="rId6" imgW="533169" imgH="279279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42369596"/>
              </p:ext>
            </p:extLst>
          </p:nvPr>
        </p:nvGraphicFramePr>
        <p:xfrm>
          <a:off x="6588224" y="4077072"/>
          <a:ext cx="792088" cy="479599"/>
        </p:xfrm>
        <a:graphic>
          <a:graphicData uri="http://schemas.openxmlformats.org/presentationml/2006/ole">
            <p:oleObj spid="_x0000_s2104" name="Формула" r:id="rId7" imgW="444114" imgH="304536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22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777431560"/>
              </p:ext>
            </p:extLst>
          </p:nvPr>
        </p:nvGraphicFramePr>
        <p:xfrm>
          <a:off x="539552" y="290623"/>
          <a:ext cx="820891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7127" y="3501008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3.3.9 Corelația dintre nivelul activității inovaționale a studenților/masteranzilor și cadrelor didactice (UAIC)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883" y="4272677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Apreciind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dinamica activității inovaționale, marea majoritate a respondenților din universitățile din Moldova (49,7%) evidențiază o creștere a activității inovaționale în universitățile lor și o tendință oscilantă la schimbarea acestui indicator (34,2%). Cu toate acestea, 7,4%  dintre respondenți apreciază o scădere a activității inovaționale în cadrul universităților, dar 8,7% au remarcat o situație fără schimbări în acest domeniu. Dar respondenții universității UAIC au remarcat o creștere a activității inovaționale a universității (64,5%), o tendință oscilantă (25,0%), fără schimbări (7,3%) și o scădere a fost observată de 3,2% dintre respondenții cercetării.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66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7507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Echipa de cercetare: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4210522"/>
              </p:ext>
            </p:extLst>
          </p:nvPr>
        </p:nvGraphicFramePr>
        <p:xfrm>
          <a:off x="539552" y="1268760"/>
          <a:ext cx="8280920" cy="4075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520"/>
                <a:gridCol w="2656181"/>
                <a:gridCol w="1548179"/>
                <a:gridCol w="3574040"/>
              </a:tblGrid>
              <a:tr h="1134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 d/o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Numele/Prenumele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Titlul științific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Funcția în cadrul proiectului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Suslenco Alina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dr., lect.univ.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cercetător științific superior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Dumbravanu  Lilia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f/g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cercetător științific </a:t>
                      </a:r>
                      <a:r>
                        <a:rPr lang="ro-RO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stagiar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Grițco Diana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f/g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cercetător științific stagiar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Melnic Svetlana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f/g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cercetător științific stagiar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Movilă Irina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dr.,conf.univ.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o-RO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cercetător științific superior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3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579875806"/>
              </p:ext>
            </p:extLst>
          </p:nvPr>
        </p:nvGraphicFramePr>
        <p:xfrm>
          <a:off x="0" y="0"/>
          <a:ext cx="42839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4226910733"/>
              </p:ext>
            </p:extLst>
          </p:nvPr>
        </p:nvGraphicFramePr>
        <p:xfrm>
          <a:off x="4588070" y="3219450"/>
          <a:ext cx="28384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689970742"/>
              </p:ext>
            </p:extLst>
          </p:nvPr>
        </p:nvGraphicFramePr>
        <p:xfrm>
          <a:off x="395536" y="3068960"/>
          <a:ext cx="29908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375316927"/>
              </p:ext>
            </p:extLst>
          </p:nvPr>
        </p:nvGraphicFramePr>
        <p:xfrm>
          <a:off x="4067944" y="116632"/>
          <a:ext cx="420660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5962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6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115132911"/>
              </p:ext>
            </p:extLst>
          </p:nvPr>
        </p:nvGraphicFramePr>
        <p:xfrm>
          <a:off x="0" y="1"/>
          <a:ext cx="5953125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52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80928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3.3.11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Factorii care influențează asupra activității inovaționale a USM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1659083380"/>
              </p:ext>
            </p:extLst>
          </p:nvPr>
        </p:nvGraphicFramePr>
        <p:xfrm>
          <a:off x="2952328" y="2595562"/>
          <a:ext cx="5953125" cy="334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3810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2328" y="6021288"/>
            <a:ext cx="6191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3.3.11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Factorii care influențează asupra activității inovaționale a USARB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400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762541568"/>
              </p:ext>
            </p:extLst>
          </p:nvPr>
        </p:nvGraphicFramePr>
        <p:xfrm>
          <a:off x="0" y="0"/>
          <a:ext cx="5743575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2924944"/>
            <a:ext cx="2732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3.3.11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Factorii care influențează asupra activității inovaționale a ASEM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921802046"/>
              </p:ext>
            </p:extLst>
          </p:nvPr>
        </p:nvGraphicFramePr>
        <p:xfrm>
          <a:off x="3059832" y="2852936"/>
          <a:ext cx="5829300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5949280"/>
            <a:ext cx="6084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Figura 3.3.11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Factorii care influențează asupra activității inovaționale a UAIC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dirty="0">
                <a:latin typeface="Times New Roman" pitchFamily="18" charset="0"/>
                <a:cs typeface="Times New Roman" pitchFamily="18" charset="0"/>
              </a:rPr>
              <a:t>Sursa: elaborat de autor în baza procesării datelor colectate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3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9092188"/>
              </p:ext>
            </p:extLst>
          </p:nvPr>
        </p:nvGraphicFramePr>
        <p:xfrm>
          <a:off x="251520" y="1340769"/>
          <a:ext cx="8640959" cy="4577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7480"/>
                <a:gridCol w="1278606"/>
                <a:gridCol w="1027934"/>
                <a:gridCol w="1027934"/>
                <a:gridCol w="1119005"/>
              </a:tblGrid>
              <a:tr h="2705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Problemele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USM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USARB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ASEM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UAIC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2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Lipsa unei viziuni strategice privind dezvoltarea inovațională a universității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3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Mediul nefavorabil pentru dezvoltarea creativității și potențialului inovațional  în universitate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2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Numărul redus centrelor (cercurilor) de creație pentru studenți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32,3(1)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873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Motivarea scăzută activității inovaționale (morală și materială) a studenților și profesorilor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24,2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05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Nivelul scăzut al utilajului tehnologic utilizat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72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Volumul redus de finanțarea activității inovaționale din partea statului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72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Lipsa unei culturii inovaționale în cadrul universității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548680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								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Tabelul </a:t>
            </a:r>
            <a:r>
              <a:rPr lang="ro-RO" b="1" dirty="0">
                <a:latin typeface="Times New Roman" pitchFamily="18" charset="0"/>
                <a:cs typeface="Times New Roman" pitchFamily="18" charset="0"/>
              </a:rPr>
              <a:t>3.3.3.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b="1" dirty="0">
                <a:latin typeface="Times New Roman" pitchFamily="18" charset="0"/>
                <a:cs typeface="Times New Roman" pitchFamily="18" charset="0"/>
              </a:rPr>
              <a:t>Problemele cu care se confruntă universitățile în desfășurarea activității inovaționale, (%)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254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58169987"/>
              </p:ext>
            </p:extLst>
          </p:nvPr>
        </p:nvGraphicFramePr>
        <p:xfrm>
          <a:off x="395536" y="1052736"/>
          <a:ext cx="8424935" cy="4570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2792"/>
                <a:gridCol w="1246641"/>
                <a:gridCol w="1002236"/>
                <a:gridCol w="1002236"/>
                <a:gridCol w="1091030"/>
              </a:tblGrid>
              <a:tr h="3047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Factorii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USM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USARB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ASEM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UAIC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9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Elaborarea Strategiei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dezvoltarea inovaționale sustenabile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universității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23,0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9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Adaptarea culturii inovaționale și stabilirea valorilor inovaționale universitare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09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Elaborarea Planurilor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învățămînt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orientate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spre stimularea creativității și dezvoltarea potențialului inovational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al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studenților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09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Întroducerea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planurile educaționale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practicii științifico-inovaționale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7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Organizarea cercurilor inovaționale studențești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094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Asigurarea laboratoarelor științifice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cu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utilajul științifico-tehnic necesar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9141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Întroducerea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planurile pentru activitatea științifică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unor indicatori prin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care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apreciată activitatea inovațională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universității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							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Tabelul </a:t>
            </a:r>
            <a:r>
              <a:rPr lang="ro-RO" b="1" dirty="0">
                <a:latin typeface="Times New Roman" pitchFamily="18" charset="0"/>
                <a:cs typeface="Times New Roman" pitchFamily="18" charset="0"/>
              </a:rPr>
              <a:t>3.3.4.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Importanța factorilor ce pot contribui la dezvoltarea inovațională sustenabilă a universităților (%)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015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29218491"/>
              </p:ext>
            </p:extLst>
          </p:nvPr>
        </p:nvGraphicFramePr>
        <p:xfrm>
          <a:off x="457200" y="1412778"/>
          <a:ext cx="8229600" cy="46805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60042"/>
                <a:gridCol w="1097829"/>
                <a:gridCol w="974385"/>
                <a:gridCol w="854232"/>
                <a:gridCol w="943112"/>
              </a:tblGrid>
              <a:tr h="30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USM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USARB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ASEM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UAIC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Misiunea inovațională și imaginea universității ca centru de creativitate;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Predominanța climatului edicațional-inovativ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universitate;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Importanța procesului cercetare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-dezvoltare-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inovare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universitate;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2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Susținerea activităților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inovare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rândul profesorilor și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studenților;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(1)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2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Tinerii specialiști sunt tratați ca potențialul inovational considerabil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dezvoltarea sustenabilă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universității;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(1)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62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Promovarea ideilor inovaționale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scopul brevetării și inregistrării produselor inovative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AGEPI;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1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Stilul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conducere activității inovaționale este participativ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cu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implicarea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luarea deciziilor cercetătorilor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cadrelor didactice și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studenților;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Susținerea autodezvoltării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și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spiritului</a:t>
                      </a: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în </a:t>
                      </a:r>
                      <a:r>
                        <a:rPr lang="ro-RO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echipă.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69269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							</a:t>
            </a:r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Tabelul </a:t>
            </a:r>
            <a:r>
              <a:rPr lang="ro-RO" b="1" dirty="0">
                <a:latin typeface="Times New Roman" pitchFamily="18" charset="0"/>
                <a:cs typeface="Times New Roman" pitchFamily="18" charset="0"/>
              </a:rPr>
              <a:t>3.3.5.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b="1" dirty="0">
                <a:latin typeface="Times New Roman" pitchFamily="18" charset="0"/>
                <a:cs typeface="Times New Roman" pitchFamily="18" charset="0"/>
              </a:rPr>
              <a:t>Importanța valorilor culturii inovaționale (%)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03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/>
              <a:t>7.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 fost promovată masa rotundă </a:t>
            </a:r>
            <a:r>
              <a:rPr lang="ro-R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Formarea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culturii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inovaționale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rândul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tinerilor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specialiști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o-R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noi provocări și perspective” </a:t>
            </a:r>
            <a:r>
              <a:rPr lang="ro-R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în data de 23.11.2017 la care au participat cercetători, cadre didactice, studenți.</a:t>
            </a:r>
          </a:p>
          <a:p>
            <a:endParaRPr lang="ru-RU" dirty="0"/>
          </a:p>
        </p:txBody>
      </p:sp>
      <p:pic>
        <p:nvPicPr>
          <p:cNvPr id="3074" name="Picture 2" descr="C:\Users\GENA\Desktop\2017-11-20\Изображение00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58772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052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GENA\AppData\Local\Temp\20171123_1311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390" y="107237"/>
            <a:ext cx="2875090" cy="218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GENA\AppData\Local\Temp\20171123_1332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88434"/>
            <a:ext cx="2735288" cy="39533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GENA\AppData\Local\Temp\20171123_13360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3" y="107237"/>
            <a:ext cx="3113532" cy="23351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GENA\AppData\Local\Temp\20171123_13423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60548" y="3356486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GENA\AppData\Local\Temp\20171123_13462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533" y="2042481"/>
            <a:ext cx="3057857" cy="29411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92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8864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 fost elaborată monografia colectivă </a:t>
            </a:r>
            <a:r>
              <a:rPr lang="ro-R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Modelul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dezvoltării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inovaționale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sustenabile</a:t>
            </a:r>
            <a:r>
              <a:rPr lang="en-US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universităților</a:t>
            </a:r>
            <a:r>
              <a:rPr lang="ro-R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ro-RO" dirty="0" smtClean="0"/>
              <a:t> </a:t>
            </a:r>
            <a:endParaRPr lang="ru-RU" dirty="0"/>
          </a:p>
        </p:txBody>
      </p:sp>
      <p:pic>
        <p:nvPicPr>
          <p:cNvPr id="4098" name="Picture 2" descr="C:\Users\GENA\Desktop\2017-11-20\Изображение00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836711"/>
            <a:ext cx="8028309" cy="59046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597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8864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Publicații științifice - 12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485185"/>
            <a:ext cx="903649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600" b="1" i="1" u="sng" dirty="0" smtClean="0">
                <a:latin typeface="Times New Roman" pitchFamily="18" charset="0"/>
                <a:cs typeface="Times New Roman" pitchFamily="18" charset="0"/>
              </a:rPr>
              <a:t>ARTICOLE ISI</a:t>
            </a:r>
          </a:p>
          <a:p>
            <a:pPr algn="just"/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SUSLENCO A., </a:t>
            </a:r>
            <a:r>
              <a:rPr lang="en-GB" sz="1600" i="1" dirty="0">
                <a:latin typeface="Times New Roman" pitchFamily="18" charset="0"/>
                <a:cs typeface="Times New Roman" pitchFamily="18" charset="0"/>
              </a:rPr>
              <a:t>Human capital and competitiveness - trails for sustainability of Moldova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: N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Approaches in Social and Humanistic Sciences.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Italia,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Editura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Editografica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, 2017, p. 497-501.  ISBN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978-88-7587-728-6. 0.43 c.a.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Disponibil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Thomson Reuters la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adresa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apps.webofknowledge.com.am.e-nformation.ro/full_record.do?product=WOS&amp;search_mode=GeneralSearch&amp;qid=3&amp;SID=W2PhKEiWNjlm1V5CIJc&amp;page=1&amp;doc=1&amp;cacheurlFromRightClick=no</a:t>
            </a:r>
            <a:endParaRPr lang="ro-RO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1600" b="1" i="1" u="sng" dirty="0" smtClean="0">
                <a:latin typeface="Times New Roman" pitchFamily="18" charset="0"/>
                <a:cs typeface="Times New Roman" pitchFamily="18" charset="0"/>
              </a:rPr>
              <a:t>ARTICOLE ÎN REVISTE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SUSLENCO A. </a:t>
            </a:r>
            <a:r>
              <a:rPr lang="en-GB" sz="1600" i="1" dirty="0">
                <a:latin typeface="Times New Roman" pitchFamily="18" charset="0"/>
                <a:cs typeface="Times New Roman" pitchFamily="18" charset="0"/>
              </a:rPr>
              <a:t>Innovation as a source of competitive advantage of the Republic of Moldova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In: Revista Economia Contemporană, 2017, Vol.2, Nr.3/2017.</a:t>
            </a:r>
            <a:r>
              <a:rPr lang="pt-PT" sz="16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Pitești: Independența economică publishing, p. 127-135.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ISSN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2537-422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MОВИЛЭ, И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Статистический анализ естественного движения населения Республики Молдова в условиях регионального развития.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Причорноморськi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eкономичiнi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студiї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. Науковий журнал 2017, Випуск 15, Причорноморський науково-дослідний інститут економіки та інновацій, Одеса,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Українa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р. 167-171, ISSN 2524-0897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print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ISSN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2524-0900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online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0,6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c.а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MОВИЛЭ, И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Рынок труда Молдовы и конкурентоспособность рабочей силы: макроэкономический анализ.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Экономика, Социология и Право 2017,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3 (март), Научно-информационный центр «Институт стратегических исследований», Москва, Россия, р. 47-50,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ISSN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1995-9648, 0,5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o-RO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MОВИЛЭ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И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Системное моделирование стратегической конкурентоспособности человеческого капитала в условиях регионального развития.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Вестник Воронежского Государственного Университета 2017, Серия: Экономика и управление,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3, изд. ВГУ, Воронеж, Россия,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ISSN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1814-2966,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Импакт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-фактор РИНЦ – 0,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354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o-RO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7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772816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Suma preconizată de la bugetul de stat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în 201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90,0 mii lei</a:t>
            </a:r>
          </a:p>
          <a:p>
            <a:endParaRPr lang="ro-RO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Suma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valorificat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 2017</a:t>
            </a:r>
            <a:endParaRPr lang="ro-RO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90,0 mii lei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60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10" y="481027"/>
            <a:ext cx="828092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MОВИЛЭ, И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Концептуальное моделирование стратегической конкурентоспособности человеческого капитала.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Вестник Самарского государственного экономического университета, 2017,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7 (153), Самара, Россия,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ISSN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1993-0453,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Импакт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-фактор РИНЦ – 0,444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SUSLENCO A.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Potențialul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uman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tinerilor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speciali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ști – un traseu spre durabilitatea unei economii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. In:</a:t>
            </a:r>
            <a:r>
              <a:rPr lang="pt-PT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Diversitate intercultural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ă: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artă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educație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PT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Iași: ARS LONGA, 2017. pp. 177-182. ISBN 978-973-148-255-2.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SUSLENCO A.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Potențialul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creativ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factor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decisiv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comunicarea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internculturală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In: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Asigurarea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viabilității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economico-manageriale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durabilă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regionale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condițiile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integrării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UE,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Bălți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16-17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septembrie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2016.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Iași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PIM, 2017,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103-108, ISBN 978-606-13-3642-5</a:t>
            </a:r>
          </a:p>
          <a:p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MOVILĂ I., SUSLENCO A. 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нализ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депопуляции и возрастной структуры населения в северном регионе 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еспублики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олдова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 In: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прикордонних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регионив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транскордонного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спивробитниства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Cernăuți: Misto, 2017, pp. 54-56. ISBN 978-617-652-180-8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C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CA" sz="1600" dirty="0">
                <a:latin typeface="Times New Roman" pitchFamily="18" charset="0"/>
                <a:cs typeface="Times New Roman" pitchFamily="18" charset="0"/>
              </a:rPr>
              <a:t>DUMBRAVANU L.; GRI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ȚCO D.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Финансовая поддержка и развитие инновационных идей молодых специалистов в условиях трансграничного сотрудничества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Conferința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științ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pract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internațională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"Развитие пограничных регионов в системе трансграничного сотрудничества",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Cernăuți: Misto, 2017, pp. 54-56. ISBN 978-617-652-180-8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SUSLENCO A. </a:t>
            </a:r>
            <a:r>
              <a:rPr lang="en-GB" sz="1600" i="1" dirty="0">
                <a:latin typeface="Times New Roman" pitchFamily="18" charset="0"/>
                <a:cs typeface="Times New Roman" pitchFamily="18" charset="0"/>
              </a:rPr>
              <a:t>Young specialists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’ innovative culture as a factor of sustainable university innovation development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In: Progrese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în teoria deciziilor economice în condiții de risc și incertitudine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, 2017, Vol. XXVIII.</a:t>
            </a:r>
            <a:r>
              <a:rPr lang="pt-PT" sz="16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Iași: Performantica, pp. 182-188.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ISBN 978-606-685-519-8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16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CĂUȘAN C., SUSLENCO A</a:t>
            </a:r>
            <a:r>
              <a:rPr lang="ro-RO" sz="1600" i="1" dirty="0">
                <a:latin typeface="Times New Roman" pitchFamily="18" charset="0"/>
                <a:cs typeface="Times New Roman" pitchFamily="18" charset="0"/>
              </a:rPr>
              <a:t>. Sporirea adaptabilităţii forţei de muncă tinere la schimbările economice şi sociale şi asigurarea premiselor pentru mobilitatea internă geografică şi profesională a forţei de muncă.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 In: Dezvoltarea economico-socială durabilă a euroregiunilor și a zonelor transfrontaliere, Iași, 10 noiembrie, 2017, vol. XXX. Iași: Performantica, 2017, pp. ISBN 978-606-685-554-9.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710" y="-1456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Publicații științifice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9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Manifestări științifice - 1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1743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/>
              <a:t>	</a:t>
            </a:r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În data de 23.11.2017 a fost organizată masa rotundă cu genericul </a:t>
            </a:r>
            <a:r>
              <a:rPr lang="ro-RO" sz="24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Formarea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culturii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inovaționale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rândul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tinerilor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specialiști</a:t>
            </a:r>
            <a:r>
              <a:rPr lang="ro-RO" sz="2400" b="1" dirty="0" smtClean="0">
                <a:latin typeface="Times New Roman" pitchFamily="18" charset="0"/>
                <a:cs typeface="Times New Roman" pitchFamily="18" charset="0"/>
              </a:rPr>
              <a:t>: noi provocări și perspective</a:t>
            </a:r>
            <a:r>
              <a:rPr lang="ro-RO" sz="2400" b="1" i="1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GENA\AppData\Local\Temp\20171123_1311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64904"/>
            <a:ext cx="5274332" cy="39557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85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2155" y="5845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latin typeface="Times New Roman" pitchFamily="18" charset="0"/>
                <a:cs typeface="Times New Roman" pitchFamily="18" charset="0"/>
              </a:rPr>
              <a:t>Comunicări la conferințe - 14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708" y="547841"/>
            <a:ext cx="892899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1. SUSLENCO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A. Diversitate interculturală: artă și educație, conferință internațională, Iași, 9 iunie 2017.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SUSLENCO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he development of the innovative potential in the academic environment of the republic of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moldova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- a wish or a necessity?.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Materialele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conferinței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științifice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internaționale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: Rethinking social action core values in practice,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Suceava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aprilie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2017.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3. SUSLENCO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A. International Scientific and Practical Conference „Cross-border regional development in the system of cross-border cooperation”, 27-28 aprilie 2017, Cernăuți-Bălți.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4. MOVILĂ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I. International Scientific and Practical Conference „Cross-border regional development in the system of cross-border cooperation”, 27-28 aprilie 2017, Cernăuți-Bălți.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5. DUMBRAVANU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L. International Scientific and Practical Conference „Cross-border regional development in the system of cross-border cooperation”, 27-28 aprilie 2017, Cernăuți-Bălți.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6. GRIȚCO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D. International Scientific and Practical Conference „Cross-border regional development in the system of cross-border cooperation”, 27-28 aprilie 2017, Cernăuți-Bălți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7. SUSLENCO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A. Conferința științifico-practică „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Progrese </a:t>
            </a:r>
            <a:r>
              <a:rPr lang="ro-RO" i="1" dirty="0">
                <a:latin typeface="Times New Roman" pitchFamily="18" charset="0"/>
                <a:cs typeface="Times New Roman" pitchFamily="18" charset="0"/>
              </a:rPr>
              <a:t>în teoria deciziilor economice în condiții de risc și incertitudine”</a:t>
            </a:r>
            <a:r>
              <a:rPr lang="pt-P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Iași, Institutul de cercetări „Gh. Zane”, 6 octombrie 2017.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SUSLENCO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Conferința științifico-practică „</a:t>
            </a:r>
            <a:r>
              <a:rPr lang="ro-RO" i="1" dirty="0">
                <a:latin typeface="Times New Roman" pitchFamily="18" charset="0"/>
                <a:cs typeface="Times New Roman" pitchFamily="18" charset="0"/>
              </a:rPr>
              <a:t>Dezvoltarea economico-socială durabilă a euroregiunilor și a zonelor transfrontaliere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o-RO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 Iași, 10 noiembrie, 2017.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9. SUSLENCO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A. Conferința științifico-practică „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Tradiție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inovare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cercetarea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științifică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USARB,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octombrie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2017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10. SUSLENCO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A. Conferința științifico-practică „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Asigurarea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viabilității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economico-manageriale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durabilă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regionale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condițiile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integrării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UE”,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USARB, 15-16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septembrie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2017.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33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052736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11. DUMBRAVANU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L. Conferința științifico-practică  „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Asigurarea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viabilității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economico-manageriale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durabilă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regionale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condițiile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integrării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UE”,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USARB, 15-16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septembrie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2017.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GRIȚCO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Conferința științifico-practică  „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Asigurarea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viabilității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economico-manageriale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durabilă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regionale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condițiile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integrării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UE”,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USARB, 15-16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septembrie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2017.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13. DUMBRAVANU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L.  </a:t>
            </a:r>
            <a:r>
              <a:rPr lang="ro-RO" sz="2000" i="1" dirty="0">
                <a:latin typeface="Times New Roman" pitchFamily="18" charset="0"/>
                <a:cs typeface="Times New Roman" pitchFamily="18" charset="0"/>
              </a:rPr>
              <a:t>Conferința științifico-practică cu participare internațională cu genericul „Tradiție și inovare în cercetarea științifică”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, USARB, 12 octombrie 2017.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14. GRIȚCO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Conferința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științifico-practică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participare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internațională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genericul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Tradiție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inovare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cercetarea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științifică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USARB, 12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octombrie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2017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2155" y="5845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latin typeface="Times New Roman" pitchFamily="18" charset="0"/>
                <a:cs typeface="Times New Roman" pitchFamily="18" charset="0"/>
              </a:rPr>
              <a:t>Comunicări la conferințe - 14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37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latin typeface="Times New Roman" pitchFamily="18" charset="0"/>
                <a:cs typeface="Times New Roman" pitchFamily="18" charset="0"/>
              </a:rPr>
              <a:t>Articole depuse spre </a:t>
            </a:r>
            <a:r>
              <a:rPr lang="ro-RO" sz="2000" b="1" dirty="0" smtClean="0">
                <a:latin typeface="Times New Roman" pitchFamily="18" charset="0"/>
                <a:cs typeface="Times New Roman" pitchFamily="18" charset="0"/>
              </a:rPr>
              <a:t>publicare (3)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SUSLENCO A.</a:t>
            </a:r>
            <a:r>
              <a:rPr lang="fr-CA" sz="2000" i="1" dirty="0">
                <a:latin typeface="Times New Roman" pitchFamily="18" charset="0"/>
                <a:cs typeface="Times New Roman" pitchFamily="18" charset="0"/>
              </a:rPr>
              <a:t> Dezvoltarea potențialului inovațional al tinerilor specialiști : provocări pentru dezvoltarea sustenabilă universitară.</a:t>
            </a: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Tradiție și inovare în cercetarea științifică, ediția a VII-a, Bălți, 12 octombrie 2017, Universitatea de Stat „Alecu Russo”.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DUMBRAVANU L, GRIȚCO D.</a:t>
            </a:r>
            <a:r>
              <a:rPr lang="fr-CA" sz="2000" i="1" dirty="0">
                <a:latin typeface="Times New Roman" pitchFamily="18" charset="0"/>
                <a:cs typeface="Times New Roman" pitchFamily="18" charset="0"/>
              </a:rPr>
              <a:t> Rolul clusterelor în dezvoltarea inovațiilor.</a:t>
            </a: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 Tradiție și inovare în cercetarea științifică, ediția a VII-a, Bălți, 12 octombrie 2017, Universitatea de Stat „Alecu Russo”.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3. GRIȚCO D</a:t>
            </a:r>
            <a:r>
              <a:rPr lang="fr-CA" sz="2000" i="1" dirty="0">
                <a:latin typeface="Times New Roman" pitchFamily="18" charset="0"/>
                <a:cs typeface="Times New Roman" pitchFamily="18" charset="0"/>
              </a:rPr>
              <a:t>. Dezvoltarea inovațională a instituțiilor de învățământ superior</a:t>
            </a:r>
            <a:r>
              <a:rPr lang="fr-CA" sz="2000" dirty="0">
                <a:latin typeface="Times New Roman" pitchFamily="18" charset="0"/>
                <a:cs typeface="Times New Roman" pitchFamily="18" charset="0"/>
              </a:rPr>
              <a:t>. Asigurarea viabilității economico-manageriale pentru dezvoltarea durabilă a economiei regionale în condițiile integrării în UE, Bălți, 15 septembrie 2017, Universitatea de Stat „Alecu Russo”, Catedra de științe economice.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904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92387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Concluzii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55" y="901796"/>
            <a:ext cx="8964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MO" sz="2000" dirty="0">
                <a:latin typeface="Times New Roman" pitchFamily="18" charset="0"/>
                <a:cs typeface="Times New Roman" pitchFamily="18" charset="0"/>
              </a:rPr>
              <a:t>- cultura inovațională influențează pozitiv dezvoltarea inovațională a instituțiilor de învățământ superior;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MO" sz="2000" dirty="0">
                <a:latin typeface="Times New Roman" pitchFamily="18" charset="0"/>
                <a:cs typeface="Times New Roman" pitchFamily="18" charset="0"/>
              </a:rPr>
              <a:t>- a fost evidențiat faptul cea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importantă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valoare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contribuie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inovațională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universităților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susținerea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activităților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rândul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studenților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fapt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notat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19,2% din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respondenții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cercetării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conturat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faptul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important factor care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contribuie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inovațională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universităților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elaborarea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strategiei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dezvoltare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inovațională sustenabilă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universității” fapt notat de 18,5% dintre respăondenții cercetării;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- a fost evidențiat faptul că în ultimii 5 ani potențialul științifico-didactic calificat în universitățile examinate, după opiniile respondenților este în creștere semnificativă, astfel, 71% dintre respondenți au observat acest fenomen</a:t>
            </a:r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- a fost apreciat faptul că nivelul activității inovaționale a universităților cercetate este situat între 70-80% dar nivelul activității inovaționale a respondenților cercetării este de 50%;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000" dirty="0" smtClean="0">
                <a:latin typeface="Times New Roman" pitchFamily="18" charset="0"/>
                <a:cs typeface="Times New Roman" pitchFamily="18" charset="0"/>
              </a:rPr>
              <a:t>- a fost conturat faptul că creativitatea tinerilor specialiști contribuie la dezvoltarea inovațională sustenabilă a universităților, fapt notat de 83,9% dintre respondenții cercetării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637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7353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Propuneri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602128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o-MO" sz="2400" i="1" dirty="0">
                <a:latin typeface="Times New Roman" pitchFamily="18" charset="0"/>
                <a:cs typeface="Times New Roman" pitchFamily="18" charset="0"/>
              </a:rPr>
              <a:t>elaborarea mecanismului de motivare a tinerilor în domeniul cercetării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 – acest mecanism va ajuta tinerii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a fi implicați în activitatea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inovațională universitară, îi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va ajuta să-și valorifice potențialul inovațional.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o-RO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o-MO" sz="2400" i="1" dirty="0">
                <a:latin typeface="Times New Roman" pitchFamily="18" charset="0"/>
                <a:cs typeface="Times New Roman" pitchFamily="18" charset="0"/>
              </a:rPr>
              <a:t>crearea condițiilor oportune pentru atragerea tinerilor în activitatea de cercetare în </a:t>
            </a:r>
            <a:r>
              <a:rPr lang="ro-MO" sz="2400" i="1" dirty="0" smtClean="0">
                <a:latin typeface="Times New Roman" pitchFamily="18" charset="0"/>
                <a:cs typeface="Times New Roman" pitchFamily="18" charset="0"/>
              </a:rPr>
              <a:t>universitate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–de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a crea centre de cercetare în cadrul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universității care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vor putea concentra tineri capabili, creativi, cu un potențial uman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valor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care va putea fi utilizat în </a:t>
            </a:r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atingerea competitivității universității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o-MO" sz="2400" i="1" dirty="0">
                <a:latin typeface="Times New Roman" pitchFamily="18" charset="0"/>
                <a:cs typeface="Times New Roman" pitchFamily="18" charset="0"/>
              </a:rPr>
              <a:t>dezvoltarea </a:t>
            </a:r>
            <a:r>
              <a:rPr lang="ro-MO" sz="2400" i="1" dirty="0" smtClean="0">
                <a:latin typeface="Times New Roman" pitchFamily="18" charset="0"/>
                <a:cs typeface="Times New Roman" pitchFamily="18" charset="0"/>
              </a:rPr>
              <a:t>valorilor culturii </a:t>
            </a:r>
            <a:r>
              <a:rPr lang="ro-MO" sz="2400" i="1" dirty="0">
                <a:latin typeface="Times New Roman" pitchFamily="18" charset="0"/>
                <a:cs typeface="Times New Roman" pitchFamily="18" charset="0"/>
              </a:rPr>
              <a:t>inovaționale în </a:t>
            </a:r>
            <a:r>
              <a:rPr lang="ro-MO" sz="2400" i="1" dirty="0" smtClean="0">
                <a:latin typeface="Times New Roman" pitchFamily="18" charset="0"/>
                <a:cs typeface="Times New Roman" pitchFamily="18" charset="0"/>
              </a:rPr>
              <a:t>universități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– de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a forma și </a:t>
            </a:r>
            <a:r>
              <a:rPr lang="ro-MO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o-MO" sz="2400" dirty="0">
                <a:latin typeface="Times New Roman" pitchFamily="18" charset="0"/>
                <a:cs typeface="Times New Roman" pitchFamily="18" charset="0"/>
              </a:rPr>
              <a:t>dezvolta cultura inovațională a tinerilor specialiști.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deschiderea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în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i="1" dirty="0">
                <a:latin typeface="Times New Roman" pitchFamily="18" charset="0"/>
                <a:cs typeface="Times New Roman" pitchFamily="18" charset="0"/>
              </a:rPr>
              <a:t>universității </a:t>
            </a:r>
            <a:r>
              <a:rPr lang="ro-RO" sz="2400" i="1" dirty="0" smtClean="0">
                <a:latin typeface="Times New Roman" pitchFamily="18" charset="0"/>
                <a:cs typeface="Times New Roman" pitchFamily="18" charset="0"/>
              </a:rPr>
              <a:t>a centrelor </a:t>
            </a:r>
            <a:r>
              <a:rPr lang="ro-RO" sz="2400" i="1" dirty="0">
                <a:latin typeface="Times New Roman" pitchFamily="18" charset="0"/>
                <a:cs typeface="Times New Roman" pitchFamily="18" charset="0"/>
              </a:rPr>
              <a:t>(cercurilor) de creație pentru </a:t>
            </a:r>
            <a:r>
              <a:rPr lang="ro-RO" sz="2400" i="1" dirty="0" smtClean="0">
                <a:latin typeface="Times New Roman" pitchFamily="18" charset="0"/>
                <a:cs typeface="Times New Roman" pitchFamily="18" charset="0"/>
              </a:rPr>
              <a:t>studenți</a:t>
            </a:r>
            <a:r>
              <a:rPr lang="ro-RO" sz="2400" i="1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astfel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tinerii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se își dezvolte creativitatea, vor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direcționați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spre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activități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cercetare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inovare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transfer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tehnologic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96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4000" b="1" dirty="0" smtClean="0">
                <a:latin typeface="Times New Roman" pitchFamily="18" charset="0"/>
                <a:cs typeface="Times New Roman" pitchFamily="18" charset="0"/>
              </a:rPr>
              <a:t>VĂ MULȚUMESC PENTRU ATENȚIE!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37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55576" y="0"/>
            <a:ext cx="7920880" cy="465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lvl="0" indent="0" algn="ctr">
              <a:buNone/>
            </a:pPr>
            <a:r>
              <a:rPr lang="ro-RO" sz="2400" b="1" dirty="0" smtClean="0">
                <a:latin typeface="Times New Roman" pitchFamily="18" charset="0"/>
                <a:cs typeface="Times New Roman" pitchFamily="18" charset="0"/>
              </a:rPr>
              <a:t>Planul cercetărilor științifice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18822861"/>
              </p:ext>
            </p:extLst>
          </p:nvPr>
        </p:nvGraphicFramePr>
        <p:xfrm>
          <a:off x="0" y="760081"/>
          <a:ext cx="9144000" cy="6388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3573"/>
                <a:gridCol w="7330427"/>
              </a:tblGrid>
              <a:tr h="372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Planificat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Realizat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2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o-RO" sz="2000" b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I. Cercetarea culturii inovaționale și a potențialului inovațional al studenților din învățământul superior. Aspect comparativ.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R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cercetată cultura inovațională a tinerilor specialiști din cadrul instituțiilor de învățământ superior USARB, UAIC, USM, ASEM. 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cercetat potențialul inovațional al instituțiilor de învățământ superior selectate spre analiză. Potențialul inovațional a fost cercetat prin intermediul evidențierii fiecărei componente ale sale.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elaborat modelul dezvoltării inovaționale sustenabile universitare în baza rezultatelor cercetărilor teoretico-practice promovate în cadrul proiectului.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promovată cercetarea cantitativă. Au fost repartizate chestionarele către subiecții cercetării. Au fost colectate datele.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 fost interpretate datele culese de la subiecții cercetării prin intermediul formulării de concluzii la fiecare întrebare inclusă în chestionar.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 fost formulate propuneri în baza cercetărilor efectuate. 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o-RO" sz="2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699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755576" y="0"/>
            <a:ext cx="7920880" cy="465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Arial" pitchFamily="34" charset="0"/>
              <a:buNone/>
            </a:pPr>
            <a:r>
              <a:rPr lang="ro-RO" sz="2400" b="1" dirty="0" smtClean="0">
                <a:latin typeface="Times New Roman" pitchFamily="18" charset="0"/>
                <a:cs typeface="Times New Roman" pitchFamily="18" charset="0"/>
              </a:rPr>
              <a:t>Planul cercetărilor științifice (continuare)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5451328"/>
              </p:ext>
            </p:extLst>
          </p:nvPr>
        </p:nvGraphicFramePr>
        <p:xfrm>
          <a:off x="0" y="816653"/>
          <a:ext cx="9144000" cy="5175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3573"/>
                <a:gridCol w="7330427"/>
              </a:tblGrid>
              <a:tr h="357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Planificat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Realizat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98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o-RO" sz="2000" b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II. Analiza culturii inovaționale și evaluarea potențialului inovațional al studenților din învățământul superior prin învățarea și educarea continuă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promovată masa rotundă </a:t>
                      </a:r>
                      <a:r>
                        <a:rPr lang="ro-R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„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Formarea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culturii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inovaționale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în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rândul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tinerilor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specialiști</a:t>
                      </a:r>
                      <a:r>
                        <a:rPr lang="ro-R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în data de 23.11.2017 la care au participat cercetători, cadre didactice, studenți.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fost elaborată monografia colectivă </a:t>
                      </a:r>
                      <a:r>
                        <a:rPr lang="ro-R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„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Modelul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dezvoltării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inovaționale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sustenabile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 </a:t>
                      </a:r>
                      <a:r>
                        <a:rPr lang="en-US" sz="18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universităților</a:t>
                      </a:r>
                      <a:r>
                        <a:rPr lang="ro-R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 fost publicate </a:t>
                      </a:r>
                      <a:r>
                        <a:rPr lang="en-US" sz="1800" i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o-MO" sz="1800" i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o-MO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articole științifice în reviste din străinătate și culegeri internaționale. Au fost depuse spre publicare 3 articole științifice.</a:t>
                      </a:r>
                      <a:endParaRPr lang="ro-RO" sz="200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4720" marR="54720" marT="27360" marB="273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66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357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latin typeface="Times New Roman" pitchFamily="18" charset="0"/>
                <a:cs typeface="Times New Roman" pitchFamily="18" charset="0"/>
              </a:rPr>
              <a:t>Rezultatele cercetărilor științifice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66" y="476672"/>
            <a:ext cx="85866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ro-R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 fost cercetată cultura inovațională a tinerilor specialiști din cadrul instituțiuilor de învățământ superior USARB, UAIC, USM, ASEM. </a:t>
            </a:r>
            <a:r>
              <a:rPr lang="ro-MO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o-MO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fost cercetat potențialul inovațional al instituțiilor de învățământ superior selectate spre analiză. Potențialul inovațional a fost cercetat prin intermediul evidențierii fiecărei componente ale sale.</a:t>
            </a:r>
          </a:p>
          <a:p>
            <a:pPr marL="342900" indent="-342900" algn="just">
              <a:buFontTx/>
              <a:buAutoNum type="arabicPeriod"/>
              <a:defRPr/>
            </a:pPr>
            <a:endParaRPr lang="ro-RO" b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2265477"/>
              </p:ext>
            </p:extLst>
          </p:nvPr>
        </p:nvGraphicFramePr>
        <p:xfrm>
          <a:off x="314176" y="1916832"/>
          <a:ext cx="8424937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128"/>
                <a:gridCol w="2158603"/>
                <a:gridCol w="2158603"/>
                <a:gridCol w="2158603"/>
              </a:tblGrid>
              <a:tr h="211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USARB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UAIC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ASEM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USM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4646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umanistice, din care fac parte: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Departamentul de Cercetare și managementul proiectelor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Institutul de Cercetări Economice și Studii Europene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Institulul de cercetare și inovare al Universității de Stat din Moldova 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4832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la Facultatea de Litere: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Departamentul de Cercetare Interdisciplinară- Domeniul Ştiinţe 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competitivitate, inovare și securitate economică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„Fizica Semiconductorilor”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557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intercatedral de studii filologice „Eugeniu Coşeriu”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 de studii în ştiinţa mediului pentru regiunea de dezvoltare Nord-Est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în comunicare economică și lingvistică aplicată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„Înregistrare Fototermoplastică”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63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intercatedral de studii culturale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Cercetări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Avansate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Fizica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Plasmei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din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Iași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dezvoltare regională și locală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„Fizica și ingineria nanomaterialelor și sinergetica „E.Pokatilov” 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576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la Facultatea de Științe ale Ecucației, Psihologie și Arte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Avansate în Științele Vieții și Nanoștiinte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informatică aplicată și dezvoltare a societării informaționale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„Fotonică și metrologie fizică”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63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științific Psihopedagogia şi Filosofia Artei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Avansate Experimentale şi Teoretice în Fizica Materiei Condensate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analize și politici economice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„Structuri matematice fundamentale”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63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științific de cercetare Tehnologii Educaţionale Inovaţionale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Studii avansate </a:t>
                      </a: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</a:t>
                      </a: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Chimie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economie aplicată și management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Modelare matematică și optimizare”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  <a:tr h="63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cercetări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domeniul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dreptului</a:t>
                      </a:r>
                      <a:r>
                        <a:rPr lang="en-US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comparat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Sisteme Informaţionale, Raportări Financiare şi Contabilitate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marketing și sociologie aplicată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„Tehnologii informaționale”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40" marR="60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733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30350975"/>
              </p:ext>
            </p:extLst>
          </p:nvPr>
        </p:nvGraphicFramePr>
        <p:xfrm>
          <a:off x="179512" y="87707"/>
          <a:ext cx="8748466" cy="692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436"/>
                <a:gridCol w="2124740"/>
                <a:gridCol w="1624854"/>
                <a:gridCol w="2499436"/>
              </a:tblGrid>
              <a:tr h="605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studii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europene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sociologie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aplicativă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şi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politici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regionale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Economie şi Comunicare în Afaceri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economie socială, studii demografice și administrative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„Redox procese și tehnologii avansate în apă, produse cosmetice farmaceutice și alimentare”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48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cercetări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științe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exacte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economice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Finanţe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studii matematice, statistice și econometrice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„Materiale avansate în biofarmaceutică și tehnică”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48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 la Facultatea de științe Reale, Economice și ale mediului: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Management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studii în contabilitate și informatică de gestiune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Algologie”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484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Micro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nanotehnologii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Relaţii Economice Internaţionale şi Studii Europene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studii financiare și monetare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„Ficobiotehnilogie”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Chimie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fizică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ecologică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cercetări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interdisciplinare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stiința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motricității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umane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studii juridice și politice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Radiofizică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electronică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ZDK -Iași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row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Proiecte și Programe Europene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„Ecofiziologie umană și animală”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Electronică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cuantică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tehnologii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laser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 de Cercetare a Dinamicii Interculturale şi Interlingvistice Actuale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Securitatea biologică”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Fizica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metalelor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privind Elitele Sociale şi Ideologia Puterii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Biochimia plantelor”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științific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Fizica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solidelor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domeniul Pshihologie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Procese pedogenetice”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363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cercetări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ştiinţifico-metodice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economie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cercetare în domeniul științe ale educației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Dezvoltarea politicilor educaționale”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242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 de cercetări în științe ale naturii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cercetare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Filaret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Scriban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în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Teologie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Ortodoxă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Sociologia politicii”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242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Catedra de științe ale naturii și agroecologie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Laboratorul de cercetări științifice „ Tracologie”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242348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Centrul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inovațional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interinstituțional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Nanotehnologii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rezonanță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Institutul de istorie socială „Pro Memoria”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242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Educație și cercetare în matematică și informatică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484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Centrul Regional Interdisciplinar Ştiinţifico-Educaţional pentru Studiul Materialelor Avansate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  <a:tr h="242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Incubatorul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Inovare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„</a:t>
                      </a: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Inventica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USM”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43" marR="361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604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031740287"/>
              </p:ext>
            </p:extLst>
          </p:nvPr>
        </p:nvGraphicFramePr>
        <p:xfrm>
          <a:off x="395536" y="260648"/>
          <a:ext cx="684076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064961888"/>
              </p:ext>
            </p:extLst>
          </p:nvPr>
        </p:nvGraphicFramePr>
        <p:xfrm>
          <a:off x="2627784" y="2996952"/>
          <a:ext cx="54864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7639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3562439278"/>
              </p:ext>
            </p:extLst>
          </p:nvPr>
        </p:nvGraphicFramePr>
        <p:xfrm>
          <a:off x="899592" y="1268760"/>
          <a:ext cx="7200800" cy="3263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8821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3946</Words>
  <Application>Microsoft Office PowerPoint</Application>
  <PresentationFormat>Экран (4:3)</PresentationFormat>
  <Paragraphs>956</Paragraphs>
  <Slides>37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GENA</dc:creator>
  <cp:lastModifiedBy>User</cp:lastModifiedBy>
  <cp:revision>75</cp:revision>
  <dcterms:created xsi:type="dcterms:W3CDTF">2016-12-05T19:12:42Z</dcterms:created>
  <dcterms:modified xsi:type="dcterms:W3CDTF">2017-12-14T07:13:11Z</dcterms:modified>
</cp:coreProperties>
</file>